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74"/>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E9BCC02A-271A-034F-92F6-A253488C7567}" type="datetimeFigureOut">
              <a:rPr lang="sv-SE" smtClean="0"/>
              <a:t>2017-08-21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4433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9BCC02A-271A-034F-92F6-A253488C7567}" type="datetimeFigureOut">
              <a:rPr lang="sv-SE" smtClean="0"/>
              <a:t>2017-08-21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852079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9BCC02A-271A-034F-92F6-A253488C7567}" type="datetimeFigureOut">
              <a:rPr lang="sv-SE" smtClean="0"/>
              <a:t>2017-08-21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1872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9BCC02A-271A-034F-92F6-A253488C7567}" type="datetimeFigureOut">
              <a:rPr lang="sv-SE" smtClean="0"/>
              <a:t>2017-08-21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37693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E9BCC02A-271A-034F-92F6-A253488C7567}" type="datetimeFigureOut">
              <a:rPr lang="sv-SE" smtClean="0"/>
              <a:t>2017-08-21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92284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E9BCC02A-271A-034F-92F6-A253488C7567}" type="datetimeFigureOut">
              <a:rPr lang="sv-SE" smtClean="0"/>
              <a:t>2017-08-21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21226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9BCC02A-271A-034F-92F6-A253488C7567}" type="datetimeFigureOut">
              <a:rPr lang="sv-SE" smtClean="0"/>
              <a:t>2017-08-21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30061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9BCC02A-271A-034F-92F6-A253488C7567}" type="datetimeFigureOut">
              <a:rPr lang="sv-SE" smtClean="0"/>
              <a:t>2017-08-21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5942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9BCC02A-271A-034F-92F6-A253488C7567}" type="datetimeFigureOut">
              <a:rPr lang="sv-SE" smtClean="0"/>
              <a:t>2017-08-21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47961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9BCC02A-271A-034F-92F6-A253488C7567}" type="datetimeFigureOut">
              <a:rPr lang="sv-SE" smtClean="0"/>
              <a:t>2017-08-21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2369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9BCC02A-271A-034F-92F6-A253488C7567}" type="datetimeFigureOut">
              <a:rPr lang="sv-SE" smtClean="0"/>
              <a:t>2017-08-21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C63BF8D-B008-B14C-9363-882D7A7D1489}" type="slidenum">
              <a:rPr lang="sv-SE" smtClean="0"/>
              <a:t>‹Nr.›</a:t>
            </a:fld>
            <a:endParaRPr lang="sv-SE"/>
          </a:p>
        </p:txBody>
      </p:sp>
    </p:spTree>
    <p:extLst>
      <p:ext uri="{BB962C8B-B14F-4D97-AF65-F5344CB8AC3E}">
        <p14:creationId xmlns:p14="http://schemas.microsoft.com/office/powerpoint/2010/main" val="17433195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CC02A-271A-034F-92F6-A253488C7567}" type="datetimeFigureOut">
              <a:rPr lang="sv-SE" smtClean="0"/>
              <a:t>2017-08-21</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3BF8D-B008-B14C-9363-882D7A7D1489}" type="slidenum">
              <a:rPr lang="sv-SE" smtClean="0"/>
              <a:t>‹Nr.›</a:t>
            </a:fld>
            <a:endParaRPr lang="sv-SE"/>
          </a:p>
        </p:txBody>
      </p:sp>
    </p:spTree>
    <p:extLst>
      <p:ext uri="{BB962C8B-B14F-4D97-AF65-F5344CB8AC3E}">
        <p14:creationId xmlns:p14="http://schemas.microsoft.com/office/powerpoint/2010/main" val="2036968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ejm.org/doi/full/10.1056/NEJMoa022207" TargetMode="External"/><Relationship Id="rId3" Type="http://schemas.openxmlformats.org/officeDocument/2006/relationships/slide" Target="slide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nlinelibrary.wiley.com/doi/10.1111/j.1464-5491.2005.01760.x/abstract" TargetMode="External"/><Relationship Id="rId3" Type="http://schemas.openxmlformats.org/officeDocument/2006/relationships/slide" Target="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ama.jamanetwork.com/article.aspx?articleid=205916" TargetMode="External"/><Relationship Id="rId3" Type="http://schemas.openxmlformats.org/officeDocument/2006/relationships/slide" Target="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jcn.nutrition.org/content/86/3/580.long" TargetMode="External"/><Relationship Id="rId3" Type="http://schemas.openxmlformats.org/officeDocument/2006/relationships/slide" Target="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nlinelibrary.wiley.com/doi/10.1111/j.1464-5491.2007.02290.x/full" TargetMode="External"/><Relationship Id="rId3" Type="http://schemas.openxmlformats.org/officeDocument/2006/relationships/slide" Target="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i.nlm.nih.gov/pmc/articles/PMC2633336/" TargetMode="External"/><Relationship Id="rId3" Type="http://schemas.openxmlformats.org/officeDocument/2006/relationships/slide" Target="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ejm.org/doi/full/10.1056/NEJMoa0708681" TargetMode="External"/><Relationship Id="rId3" Type="http://schemas.openxmlformats.org/officeDocument/2006/relationships/slide" Target="slid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jcn.nutrition.org/content/87/3/567.long" TargetMode="External"/><Relationship Id="rId3" Type="http://schemas.openxmlformats.org/officeDocument/2006/relationships/slide" Target="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iencedirect.com/science/article/pii/S0735109707032597" TargetMode="External"/><Relationship Id="rId3" Type="http://schemas.openxmlformats.org/officeDocument/2006/relationships/slide" Target="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ink.springer.com/article/10.1007/s11745-008-3274-2" TargetMode="External"/><Relationship Id="rId3" Type="http://schemas.openxmlformats.org/officeDocument/2006/relationships/slide" Target="sl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jcn.nutrition.org/content/90/1/23.long" TargetMode="External"/><Relationship Id="rId3" Type="http://schemas.openxmlformats.org/officeDocument/2006/relationships/slide" Target="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ejm.org/doi/full/10.1056/NEJMoa022637" TargetMode="External"/><Relationship Id="rId3" Type="http://schemas.openxmlformats.org/officeDocument/2006/relationships/slide" Target="slide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jcn.nutrition.org/content/91/3/578.long" TargetMode="External"/><Relationship Id="rId3" Type="http://schemas.openxmlformats.org/officeDocument/2006/relationships/slide" Target="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i.nlm.nih.gov/pmc/articles/PMC2892194/" TargetMode="External"/><Relationship Id="rId3" Type="http://schemas.openxmlformats.org/officeDocument/2006/relationships/slide" Target="slid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ink.springer.com/article/10.1007/s00125-012-2567-4" TargetMode="External"/><Relationship Id="rId3" Type="http://schemas.openxmlformats.org/officeDocument/2006/relationships/slide" Target="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uthoritynutrition.com/wp-content/uploads/2013/10/Weight-loss-on-low-carb-and-low-fat-diets.jpg" TargetMode="External"/><Relationship Id="rId3" Type="http://schemas.openxmlformats.org/officeDocument/2006/relationships/image" Target="../media/image1.jpg"/></Relationships>
</file>

<file path=ppt/slides/_rels/slide24.xml.rels><?xml version="1.0" encoding="UTF-8" standalone="yes"?>
<Relationships xmlns="http://schemas.openxmlformats.org/package/2006/relationships"><Relationship Id="rId3" Type="http://schemas.openxmlformats.org/officeDocument/2006/relationships/hyperlink" Target="http://ajcn.nutrition.org/content/86/3/580.long" TargetMode="External"/><Relationship Id="rId4" Type="http://schemas.openxmlformats.org/officeDocument/2006/relationships/hyperlink" Target="http://link.springer.com/article/10.1007/s11745-008-3274-2" TargetMode="External"/><Relationship Id="rId5" Type="http://schemas.openxmlformats.org/officeDocument/2006/relationships/hyperlink" Target="http://jcem.endojournals.org/content/89/6/2717.long" TargetMode="External"/><Relationship Id="rId6" Type="http://schemas.openxmlformats.org/officeDocument/2006/relationships/hyperlink" Target="http://www.sciencedirect.com/science/article/pii/S0735109707032597" TargetMode="External"/><Relationship Id="rId7" Type="http://schemas.openxmlformats.org/officeDocument/2006/relationships/hyperlink" Target="http://ajcn.nutrition.org/content/90/1/23.long" TargetMode="External"/><Relationship Id="rId8" Type="http://schemas.openxmlformats.org/officeDocument/2006/relationships/hyperlink" Target="http://link.springer.com/article/10.1007/s00125-012-2567-4" TargetMode="External"/><Relationship Id="rId9" Type="http://schemas.openxmlformats.org/officeDocument/2006/relationships/hyperlink" Target="http://archinte.jamanetwork.com/article.aspx?articleid=217514" TargetMode="External"/><Relationship Id="rId1" Type="http://schemas.openxmlformats.org/officeDocument/2006/relationships/slideLayout" Target="../slideLayouts/slideLayout2.xml"/><Relationship Id="rId2" Type="http://schemas.openxmlformats.org/officeDocument/2006/relationships/hyperlink" Target="http://www.ncbi.nlm.nih.gov/pmc/articles/PMC53827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iencedirect.com/science/article/pii/S0022347602402065" TargetMode="External"/><Relationship Id="rId3" Type="http://schemas.openxmlformats.org/officeDocument/2006/relationships/slide" Target="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cem.endojournals.org/content/88/4/1617.long" TargetMode="External"/><Relationship Id="rId3" Type="http://schemas.openxmlformats.org/officeDocument/2006/relationships/slide" Target="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rchinte.jamanetwork.com/article.aspx?articleid=217514" TargetMode="External"/><Relationship Id="rId3" Type="http://schemas.openxmlformats.org/officeDocument/2006/relationships/slide" Target="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annals.org/article.aspx?articleid=717451" TargetMode="External"/><Relationship Id="rId3" Type="http://schemas.openxmlformats.org/officeDocument/2006/relationships/slide" Target="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bi.nlm.nih.gov/pmc/articles/PMC538279/" TargetMode="External"/><Relationship Id="rId3" Type="http://schemas.openxmlformats.org/officeDocument/2006/relationships/slide" Target="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cem.endojournals.org/content/89/6/2717.long" TargetMode="External"/><Relationship Id="rId3" Type="http://schemas.openxmlformats.org/officeDocument/2006/relationships/slide" Target="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iencedirect.com/science/article/pii/S000282230501151X" TargetMode="External"/><Relationship Id="rId3"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1.Foster GD, et al. </a:t>
            </a:r>
            <a:r>
              <a:rPr lang="en-US" b="1" dirty="0">
                <a:hlinkClick r:id="rId2"/>
              </a:rPr>
              <a:t>A randomized trial of a low-carbohydrate diet for obesity. New England Journal of Medicine, 2003.</a:t>
            </a:r>
            <a:endParaRPr lang="en-US" dirty="0">
              <a:hlinkClick r:id="rId2"/>
            </a:endParaRPr>
          </a:p>
          <a:p>
            <a:r>
              <a:rPr lang="en-US" b="1" dirty="0"/>
              <a:t>Details:</a:t>
            </a:r>
            <a:r>
              <a:rPr lang="en-US" dirty="0"/>
              <a:t> 63 individuals were randomized to either a low-fat diet group, or a low-carb diet group. The low-fat group was calorie restricted. This study went on for 12 months.</a:t>
            </a:r>
          </a:p>
          <a:p>
            <a:r>
              <a:rPr lang="en-US" b="1" dirty="0"/>
              <a:t>Weight Loss:</a:t>
            </a:r>
            <a:r>
              <a:rPr lang="en-US" dirty="0"/>
              <a:t> The low-carb group lost more weight, 7.3% of total body weight, compared to the low-fat group, which lost 4.5%. The difference was statistically significant at 3 and 6 months, but not 12 months</a:t>
            </a:r>
            <a:r>
              <a:rPr lang="en-US" dirty="0" smtClean="0"/>
              <a:t>.</a:t>
            </a:r>
          </a:p>
          <a:p>
            <a:r>
              <a:rPr lang="en-US" b="1" dirty="0"/>
              <a:t>Conclusion:</a:t>
            </a:r>
            <a:r>
              <a:rPr lang="en-US" dirty="0"/>
              <a:t> There was more weight loss in the low-carb group, significant at 3 and 6 months, but not 12. The low-carb group had greater improvements in blood triglycerides and HDL, but other biomarkers were similar between groups.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606261" y="6283740"/>
            <a:ext cx="1230850" cy="276999"/>
          </a:xfrm>
          <a:prstGeom prst="rect">
            <a:avLst/>
          </a:prstGeom>
          <a:noFill/>
        </p:spPr>
        <p:txBody>
          <a:bodyPr wrap="none" rtlCol="0">
            <a:spAutoFit/>
          </a:bodyPr>
          <a:lstStyle/>
          <a:p>
            <a:r>
              <a:rPr lang="en-US" sz="1200" dirty="0">
                <a:hlinkClick r:id="rId3" action="ppaction://hlinksldjump"/>
              </a:rPr>
              <a:t>Back to </a:t>
            </a:r>
            <a:r>
              <a:rPr lang="en-US" sz="1200" dirty="0" err="1">
                <a:hlinkClick r:id="rId3" action="ppaction://hlinksldjump"/>
              </a:rPr>
              <a:t>lchf</a:t>
            </a:r>
            <a:r>
              <a:rPr lang="en-US" sz="1200" dirty="0">
                <a:hlinkClick r:id="rId3" action="ppaction://hlinksldjump"/>
              </a:rPr>
              <a:t> slide</a:t>
            </a:r>
            <a:endParaRPr lang="en-US" sz="1200" dirty="0"/>
          </a:p>
        </p:txBody>
      </p:sp>
    </p:spTree>
    <p:extLst>
      <p:ext uri="{BB962C8B-B14F-4D97-AF65-F5344CB8AC3E}">
        <p14:creationId xmlns:p14="http://schemas.microsoft.com/office/powerpoint/2010/main" val="1898948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10. Daly ME, et al. </a:t>
            </a:r>
            <a:r>
              <a:rPr lang="en-US" b="1" dirty="0">
                <a:hlinkClick r:id="rId2"/>
              </a:rPr>
              <a:t>Short-term effects of severe dietary carbohydrate-restriction advice in Type 2 diabetes. Diabetic Medicine, 2006.</a:t>
            </a:r>
            <a:endParaRPr lang="en-US" dirty="0">
              <a:hlinkClick r:id="rId2"/>
            </a:endParaRPr>
          </a:p>
          <a:p>
            <a:r>
              <a:rPr lang="en-US" b="1" dirty="0"/>
              <a:t>Details:</a:t>
            </a:r>
            <a:r>
              <a:rPr lang="en-US" dirty="0"/>
              <a:t> 102 patients with Type 2 diabetes were randomized to a low-carb or a low-fat diet for 3 months. The low-fat group was instructed to reduce portion sizes.</a:t>
            </a:r>
          </a:p>
          <a:p>
            <a:r>
              <a:rPr lang="en-US" b="1" dirty="0"/>
              <a:t>Weight Loss:</a:t>
            </a:r>
            <a:r>
              <a:rPr lang="en-US" dirty="0"/>
              <a:t> The low-carb group lost 3.55 kg (7.8 </a:t>
            </a:r>
            <a:r>
              <a:rPr lang="en-US" dirty="0" err="1"/>
              <a:t>lbs</a:t>
            </a:r>
            <a:r>
              <a:rPr lang="en-US" dirty="0"/>
              <a:t>), while the low-fat group lost only 0.92 kg (2 </a:t>
            </a:r>
            <a:r>
              <a:rPr lang="en-US" dirty="0" err="1"/>
              <a:t>lbs</a:t>
            </a:r>
            <a:r>
              <a:rPr lang="en-US" dirty="0"/>
              <a:t>). The difference was statistically significant.</a:t>
            </a:r>
          </a:p>
          <a:p>
            <a:r>
              <a:rPr lang="en-US" b="1" dirty="0"/>
              <a:t>Conclusion:</a:t>
            </a:r>
            <a:r>
              <a:rPr lang="en-US" dirty="0"/>
              <a:t> The low-carb group lost more weight and had greater improvements in the Total cholesterol/HDL ratio. There was no difference in triglycerides, blood pressure or HbA1c (a marker for blood sugar levels) between groups.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893391" y="6592958"/>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598330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85000" lnSpcReduction="20000"/>
          </a:bodyPr>
          <a:lstStyle/>
          <a:p>
            <a:r>
              <a:rPr lang="en-US" b="1" dirty="0"/>
              <a:t>12. Gardner CD, et al. </a:t>
            </a:r>
            <a:r>
              <a:rPr lang="en-US" b="1" dirty="0">
                <a:hlinkClick r:id="rId2"/>
              </a:rPr>
              <a:t>Comparison of the Atkins, Zone, Ornish, and LEARN diets for change in weight and related risk factors among overweight premenopausal women: the A TO Z Weight Loss Study. The Journal of The American Medical Association, 2007.</a:t>
            </a:r>
            <a:endParaRPr lang="en-US" dirty="0">
              <a:hlinkClick r:id="rId2"/>
            </a:endParaRPr>
          </a:p>
          <a:p>
            <a:r>
              <a:rPr lang="en-US" b="1" dirty="0"/>
              <a:t>Details:</a:t>
            </a:r>
            <a:r>
              <a:rPr lang="en-US" dirty="0"/>
              <a:t> 311 overweight/obese premenopausal women were randomized to 4 diets: A low-carb Atkins diet, a low-fat vegetarian </a:t>
            </a:r>
            <a:r>
              <a:rPr lang="en-US" dirty="0" err="1"/>
              <a:t>Ornish</a:t>
            </a:r>
            <a:r>
              <a:rPr lang="en-US" dirty="0"/>
              <a:t> diet, the Zone diet and the LEARN diet. Zone and LEARN were calorie restricted.</a:t>
            </a:r>
          </a:p>
          <a:p>
            <a:r>
              <a:rPr lang="en-US" b="1" dirty="0"/>
              <a:t>Weight Loss:</a:t>
            </a:r>
            <a:r>
              <a:rPr lang="en-US" dirty="0"/>
              <a:t> The Atkins group lost the most weight at 12 months (4.7 kg – 10.3 </a:t>
            </a:r>
            <a:r>
              <a:rPr lang="en-US" dirty="0" err="1"/>
              <a:t>lbs</a:t>
            </a:r>
            <a:r>
              <a:rPr lang="en-US" dirty="0"/>
              <a:t>) compared to </a:t>
            </a:r>
            <a:r>
              <a:rPr lang="en-US" dirty="0" err="1"/>
              <a:t>Ornish</a:t>
            </a:r>
            <a:r>
              <a:rPr lang="en-US" dirty="0"/>
              <a:t> (2.2 kg – 4.9 </a:t>
            </a:r>
            <a:r>
              <a:rPr lang="en-US" dirty="0" err="1"/>
              <a:t>lbs</a:t>
            </a:r>
            <a:r>
              <a:rPr lang="en-US" dirty="0"/>
              <a:t>), Zone (1.6 kg – 3.5 </a:t>
            </a:r>
            <a:r>
              <a:rPr lang="en-US" dirty="0" err="1"/>
              <a:t>lbs</a:t>
            </a:r>
            <a:r>
              <a:rPr lang="en-US" dirty="0"/>
              <a:t>) and LEARN (2.6 kg – 5.7 </a:t>
            </a:r>
            <a:r>
              <a:rPr lang="en-US" dirty="0" err="1"/>
              <a:t>lbs</a:t>
            </a:r>
            <a:r>
              <a:rPr lang="en-US" dirty="0"/>
              <a:t>). However, the difference was not statistically significant at 12 months</a:t>
            </a:r>
            <a:r>
              <a:rPr lang="en-US" dirty="0" smtClean="0"/>
              <a:t>.</a:t>
            </a:r>
          </a:p>
          <a:p>
            <a:r>
              <a:rPr lang="en-US" b="1" dirty="0"/>
              <a:t>Conclusion:</a:t>
            </a:r>
            <a:r>
              <a:rPr lang="en-US" dirty="0"/>
              <a:t> The Atkins group lost the most weight, although the difference was not statistically significant. The Atkins group had the greatest improvements in blood pressure, triglycerides and HDL. LEARN and </a:t>
            </a:r>
            <a:r>
              <a:rPr lang="en-US" dirty="0" err="1"/>
              <a:t>Ornish</a:t>
            </a:r>
            <a:r>
              <a:rPr lang="en-US" dirty="0"/>
              <a:t> (low-fat) had decreases in LDL at 2 months, but then the effects diminished.</a:t>
            </a:r>
          </a:p>
          <a:p>
            <a:endParaRPr lang="en-US" dirty="0"/>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60870" y="6471478"/>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6158075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13. </a:t>
            </a:r>
            <a:r>
              <a:rPr lang="en-US" b="1" dirty="0" err="1"/>
              <a:t>Halyburton</a:t>
            </a:r>
            <a:r>
              <a:rPr lang="en-US" b="1" dirty="0"/>
              <a:t> AK, et al. </a:t>
            </a:r>
            <a:r>
              <a:rPr lang="en-US" b="1" dirty="0">
                <a:hlinkClick r:id="rId2"/>
              </a:rPr>
              <a:t>Low- and high-carbohydrate weight-loss diets have similar effects on mood but not cognitive performance. American Journal of Clinical Nutrition, 2007.</a:t>
            </a:r>
            <a:endParaRPr lang="en-US" dirty="0">
              <a:hlinkClick r:id="rId2"/>
            </a:endParaRPr>
          </a:p>
          <a:p>
            <a:r>
              <a:rPr lang="en-US" b="1" dirty="0"/>
              <a:t>Details:</a:t>
            </a:r>
            <a:r>
              <a:rPr lang="en-US" dirty="0"/>
              <a:t> 93 overweight/obese individuals were randomized to either a low-carb, high-fat diet or a low-fat, high-carb diet for 8 weeks. Both groups were calorie restricted.</a:t>
            </a:r>
          </a:p>
          <a:p>
            <a:r>
              <a:rPr lang="en-US" b="1" dirty="0"/>
              <a:t>Weight Loss:</a:t>
            </a:r>
            <a:r>
              <a:rPr lang="en-US" dirty="0"/>
              <a:t> The low-carb group lost 7.8 kg (17.2 </a:t>
            </a:r>
            <a:r>
              <a:rPr lang="en-US" dirty="0" err="1"/>
              <a:t>lbs</a:t>
            </a:r>
            <a:r>
              <a:rPr lang="en-US" dirty="0"/>
              <a:t>), while the low-fat group lost 6.4 kg (14.1 </a:t>
            </a:r>
            <a:r>
              <a:rPr lang="en-US" dirty="0" err="1"/>
              <a:t>lbs</a:t>
            </a:r>
            <a:r>
              <a:rPr lang="en-US" dirty="0"/>
              <a:t>). The difference was statistically significant</a:t>
            </a:r>
            <a:r>
              <a:rPr lang="en-US" dirty="0" smtClean="0"/>
              <a:t>.</a:t>
            </a:r>
          </a:p>
          <a:p>
            <a:r>
              <a:rPr lang="en-US" b="1" dirty="0"/>
              <a:t>Conclusion:</a:t>
            </a:r>
            <a:r>
              <a:rPr lang="en-US" dirty="0"/>
              <a:t> The low-carb group lost more weight. Both groups had similar improvements in mood, but speed of processing (a measure of cognitive performance) improved further on the low-fat diet.</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3136348" y="6548784"/>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1946793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14. Dyson PA, et al. </a:t>
            </a:r>
            <a:r>
              <a:rPr lang="en-US" b="1" dirty="0">
                <a:hlinkClick r:id="rId2"/>
              </a:rPr>
              <a:t>A low-carbohydrate diet is more effective in reducing body weight than healthy eating in both diabetic and non-diabetic subjects. Diabetic Medicine, 2007.</a:t>
            </a:r>
            <a:endParaRPr lang="en-US" dirty="0">
              <a:hlinkClick r:id="rId2"/>
            </a:endParaRPr>
          </a:p>
          <a:p>
            <a:r>
              <a:rPr lang="en-US" b="1" dirty="0"/>
              <a:t>Details:</a:t>
            </a:r>
            <a:r>
              <a:rPr lang="en-US" dirty="0"/>
              <a:t> 13 diabetic and 13 non-diabetic individuals were randomized to a low-carb diet or a “healthy eating” diet that followed the Diabetes UK recommendations (a calorie restricted, low-fat diet). Study went on for 3 months.</a:t>
            </a:r>
          </a:p>
          <a:p>
            <a:r>
              <a:rPr lang="en-US" b="1" dirty="0"/>
              <a:t>Weight Loss:</a:t>
            </a:r>
            <a:r>
              <a:rPr lang="en-US" dirty="0"/>
              <a:t> The low-carb group lost 6.9 kg (15.2 </a:t>
            </a:r>
            <a:r>
              <a:rPr lang="en-US" dirty="0" err="1"/>
              <a:t>lbs</a:t>
            </a:r>
            <a:r>
              <a:rPr lang="en-US" dirty="0"/>
              <a:t>), compared to 2.1 kg (4.6 </a:t>
            </a:r>
            <a:r>
              <a:rPr lang="en-US" dirty="0" err="1"/>
              <a:t>lbs</a:t>
            </a:r>
            <a:r>
              <a:rPr lang="en-US" dirty="0"/>
              <a:t>) in the low-fat group</a:t>
            </a:r>
            <a:r>
              <a:rPr lang="en-US" dirty="0" smtClean="0"/>
              <a:t>.</a:t>
            </a:r>
          </a:p>
          <a:p>
            <a:r>
              <a:rPr lang="en-US" b="1" dirty="0"/>
              <a:t>Conclusion:</a:t>
            </a:r>
            <a:r>
              <a:rPr lang="en-US" dirty="0"/>
              <a:t> The low-carb group lost more weight (about 3 times as much). There was no difference in any other marker between groups.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606261" y="6581002"/>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694853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a:t>23 </a:t>
            </a:r>
            <a:r>
              <a:rPr lang="en-US" dirty="0" smtClean="0"/>
              <a:t>Studies cont.</a:t>
            </a:r>
            <a:endParaRPr lang="en-US" sz="2800" dirty="0"/>
          </a:p>
        </p:txBody>
      </p:sp>
      <p:sp>
        <p:nvSpPr>
          <p:cNvPr id="3" name="Content Placeholder 2"/>
          <p:cNvSpPr>
            <a:spLocks noGrp="1"/>
          </p:cNvSpPr>
          <p:nvPr>
            <p:ph idx="1"/>
          </p:nvPr>
        </p:nvSpPr>
        <p:spPr/>
        <p:txBody>
          <a:bodyPr>
            <a:noAutofit/>
          </a:bodyPr>
          <a:lstStyle/>
          <a:p>
            <a:r>
              <a:rPr lang="en-US" sz="1200" b="1" dirty="0"/>
              <a:t>15. </a:t>
            </a:r>
            <a:r>
              <a:rPr lang="en-US" sz="1200" b="1" dirty="0" err="1"/>
              <a:t>Westman</a:t>
            </a:r>
            <a:r>
              <a:rPr lang="en-US" sz="1200" b="1" dirty="0"/>
              <a:t> EC, et al. </a:t>
            </a:r>
            <a:r>
              <a:rPr lang="en-US" sz="1200" b="1" dirty="0">
                <a:hlinkClick r:id="rId2"/>
              </a:rPr>
              <a:t>The effect of a low-carbohydrate, ketogenic diet versus a low-glycemic index diet on glycemic control in type 2 diabetes mellitus. Nutrion &amp; Metabolism (London), 2008.</a:t>
            </a:r>
            <a:endParaRPr lang="en-US" sz="1200" dirty="0">
              <a:hlinkClick r:id="rId2"/>
            </a:endParaRPr>
          </a:p>
          <a:p>
            <a:r>
              <a:rPr lang="en-US" sz="1200" b="1" dirty="0"/>
              <a:t>Details:</a:t>
            </a:r>
            <a:r>
              <a:rPr lang="en-US" sz="1200" dirty="0"/>
              <a:t> 84 individuals with obesity and type 2 diabetes were randomized to a low-carb, </a:t>
            </a:r>
            <a:r>
              <a:rPr lang="en-US" sz="1200" dirty="0" err="1"/>
              <a:t>ketogenic</a:t>
            </a:r>
            <a:r>
              <a:rPr lang="en-US" sz="1200" dirty="0"/>
              <a:t> diet or a calorie restricted low-glycemic diet. The study went on for 24 weeks.</a:t>
            </a:r>
          </a:p>
          <a:p>
            <a:r>
              <a:rPr lang="en-US" sz="1200" b="1" dirty="0"/>
              <a:t>Weight Loss:</a:t>
            </a:r>
            <a:r>
              <a:rPr lang="en-US" sz="1200" dirty="0"/>
              <a:t> The low-carb group lost more weight (11.1 kg – 24.4 </a:t>
            </a:r>
            <a:r>
              <a:rPr lang="en-US" sz="1200" dirty="0" err="1"/>
              <a:t>lbs</a:t>
            </a:r>
            <a:r>
              <a:rPr lang="en-US" sz="1200" dirty="0"/>
              <a:t>) compared to the low-glycemic group (6.9 kg – 15.2 </a:t>
            </a:r>
            <a:r>
              <a:rPr lang="en-US" sz="1200" dirty="0" err="1"/>
              <a:t>lbs</a:t>
            </a:r>
            <a:r>
              <a:rPr lang="en-US" sz="1200" dirty="0"/>
              <a:t>).</a:t>
            </a:r>
          </a:p>
          <a:p>
            <a:r>
              <a:rPr lang="en-US" sz="1200" b="1" dirty="0"/>
              <a:t>Conclusion:</a:t>
            </a:r>
            <a:r>
              <a:rPr lang="en-US" sz="1200" dirty="0"/>
              <a:t> The low-carb group lost significantly more weight than the low-glycemic group. There were several other important differences:</a:t>
            </a:r>
          </a:p>
          <a:p>
            <a:r>
              <a:rPr lang="en-US" sz="1200" b="1" dirty="0"/>
              <a:t>Hemoglobin </a:t>
            </a:r>
            <a:r>
              <a:rPr lang="en-US" sz="1200" b="1" dirty="0"/>
              <a:t>A1c</a:t>
            </a:r>
            <a:r>
              <a:rPr lang="en-US" sz="1200" dirty="0"/>
              <a:t> went down by 1.5% in the LC group, compared to 0.5% in the low-glycemic group.</a:t>
            </a:r>
          </a:p>
          <a:p>
            <a:r>
              <a:rPr lang="en-US" sz="1200" b="1" dirty="0"/>
              <a:t>HDL </a:t>
            </a:r>
            <a:r>
              <a:rPr lang="en-US" sz="1200" b="1" dirty="0"/>
              <a:t>cholesterol</a:t>
            </a:r>
            <a:r>
              <a:rPr lang="en-US" sz="1200" dirty="0"/>
              <a:t> increased in the LC group only, by 5.6 mg/</a:t>
            </a:r>
            <a:r>
              <a:rPr lang="en-US" sz="1200" dirty="0" err="1"/>
              <a:t>dL</a:t>
            </a:r>
            <a:r>
              <a:rPr lang="en-US" sz="1200" dirty="0"/>
              <a:t>.</a:t>
            </a:r>
          </a:p>
          <a:p>
            <a:r>
              <a:rPr lang="en-US" sz="1200" b="1" dirty="0"/>
              <a:t>Diabetes </a:t>
            </a:r>
            <a:r>
              <a:rPr lang="en-US" sz="1200" b="1" dirty="0"/>
              <a:t>medications</a:t>
            </a:r>
            <a:r>
              <a:rPr lang="en-US" sz="1200" dirty="0"/>
              <a:t> were either reduced or eliminated in 95.2% of the LC group, compared to 62% in the low-glycemic group.</a:t>
            </a:r>
          </a:p>
          <a:p>
            <a:r>
              <a:rPr lang="en-US" sz="1200" dirty="0"/>
              <a:t>Many </a:t>
            </a:r>
            <a:r>
              <a:rPr lang="en-US" sz="1200" dirty="0"/>
              <a:t>other health markers like blood pressure and triglycerides improved in both groups, but the difference between groups was not statistically significant.</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694609" y="6416261"/>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383374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a:bodyPr>
          <a:lstStyle/>
          <a:p>
            <a:r>
              <a:rPr lang="en-US" b="1" dirty="0"/>
              <a:t>16. </a:t>
            </a:r>
            <a:r>
              <a:rPr lang="en-US" b="1" dirty="0" err="1"/>
              <a:t>Shai</a:t>
            </a:r>
            <a:r>
              <a:rPr lang="en-US" b="1" dirty="0"/>
              <a:t> I, et al. </a:t>
            </a:r>
            <a:r>
              <a:rPr lang="en-US" b="1" dirty="0">
                <a:hlinkClick r:id="rId2"/>
              </a:rPr>
              <a:t>Weight loss with a low-carbohydrate, Mediterranean, or low-fat diet. New England Journal of Medicine, 2008.</a:t>
            </a:r>
            <a:endParaRPr lang="en-US" dirty="0">
              <a:hlinkClick r:id="rId2"/>
            </a:endParaRPr>
          </a:p>
          <a:p>
            <a:r>
              <a:rPr lang="en-US" b="1" dirty="0"/>
              <a:t>Details:</a:t>
            </a:r>
            <a:r>
              <a:rPr lang="en-US" dirty="0"/>
              <a:t> 322 obese individuals were randomized to three diets: a low-carb diet, a calorie restricted low-fat diet and a calorie restricted Mediterranean diet. Study went on for 2 years.</a:t>
            </a:r>
          </a:p>
          <a:p>
            <a:r>
              <a:rPr lang="en-US" b="1" dirty="0"/>
              <a:t>Weight Loss:</a:t>
            </a:r>
            <a:r>
              <a:rPr lang="en-US" dirty="0"/>
              <a:t> The low-carb group lost 4.7 kg (10.4 </a:t>
            </a:r>
            <a:r>
              <a:rPr lang="en-US" dirty="0" err="1"/>
              <a:t>lbs</a:t>
            </a:r>
            <a:r>
              <a:rPr lang="en-US" dirty="0"/>
              <a:t>), the low-fat group lost 2.9 kg (6.4 </a:t>
            </a:r>
            <a:r>
              <a:rPr lang="en-US" dirty="0" err="1"/>
              <a:t>lbs</a:t>
            </a:r>
            <a:r>
              <a:rPr lang="en-US" dirty="0"/>
              <a:t>) and the Mediterranean diet group lost 4.4 kg (9.7 </a:t>
            </a:r>
            <a:r>
              <a:rPr lang="en-US" dirty="0" err="1"/>
              <a:t>lbs</a:t>
            </a:r>
            <a:r>
              <a:rPr lang="en-US" dirty="0"/>
              <a:t>)</a:t>
            </a:r>
            <a:r>
              <a:rPr lang="en-US" dirty="0" smtClean="0"/>
              <a:t>.</a:t>
            </a:r>
          </a:p>
          <a:p>
            <a:r>
              <a:rPr lang="en-US" b="1" dirty="0"/>
              <a:t>Conclusion:</a:t>
            </a:r>
            <a:r>
              <a:rPr lang="en-US" dirty="0"/>
              <a:t> The low-carb group lost more weight than the low-fat group and had greater improvements in HDL cholesterol and triglycerides.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981739" y="6471479"/>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921389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a:t>17. Keogh JB, et al. </a:t>
            </a:r>
            <a:r>
              <a:rPr lang="en-US" b="1" dirty="0">
                <a:hlinkClick r:id="rId2"/>
              </a:rPr>
              <a:t>Effects of weight loss from a very-low-carbohydrate diet on endothelial function and markers of cardiovascular disease risk in subjects with abdominal obesity. American Journal of Clinical Nutrition, 2008.</a:t>
            </a:r>
            <a:endParaRPr lang="en-US" dirty="0">
              <a:hlinkClick r:id="rId2"/>
            </a:endParaRPr>
          </a:p>
          <a:p>
            <a:r>
              <a:rPr lang="en-US" b="1" dirty="0"/>
              <a:t>Details:</a:t>
            </a:r>
            <a:r>
              <a:rPr lang="en-US" dirty="0"/>
              <a:t> 107 individuals with abdominal obesity were randomized to a low-carb or a low-fat diet. Both groups were calorie restricted and the study went on for 8 weeks.</a:t>
            </a:r>
          </a:p>
          <a:p>
            <a:r>
              <a:rPr lang="en-US" b="1" dirty="0"/>
              <a:t>Weight Loss:</a:t>
            </a:r>
            <a:r>
              <a:rPr lang="en-US" dirty="0"/>
              <a:t> The low-carb group lost 7.9% of body weight, compared to the low-fat group which lost 6.5% of body weight.</a:t>
            </a:r>
          </a:p>
          <a:p>
            <a:r>
              <a:rPr lang="en-US" b="1" dirty="0"/>
              <a:t>Conclusion:</a:t>
            </a:r>
            <a:r>
              <a:rPr lang="en-US" dirty="0"/>
              <a:t> The low-carb group lost more weight and there was no difference between groups on Flow Mediated Dilation or any other markers of the function of the endothelium (the lining of blood vessels). There was also no difference in common risk factors between groups.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82957" y="6548784"/>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292042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18. </a:t>
            </a:r>
            <a:r>
              <a:rPr lang="en-US" b="1" dirty="0" err="1"/>
              <a:t>Tay</a:t>
            </a:r>
            <a:r>
              <a:rPr lang="en-US" b="1" dirty="0"/>
              <a:t> J, et al. </a:t>
            </a:r>
            <a:r>
              <a:rPr lang="en-US" b="1" dirty="0">
                <a:hlinkClick r:id="rId2"/>
              </a:rPr>
              <a:t>Metabolic effects of weight loss on a very-low-carbohydrate diet compared with an isocaloric high-carbohydrate diet in abdominally obese subjects. Journal of The American College of Cardiology, 2008.</a:t>
            </a:r>
            <a:endParaRPr lang="en-US" dirty="0">
              <a:hlinkClick r:id="rId2"/>
            </a:endParaRPr>
          </a:p>
          <a:p>
            <a:r>
              <a:rPr lang="en-US" b="1" dirty="0"/>
              <a:t>Details:</a:t>
            </a:r>
            <a:r>
              <a:rPr lang="en-US" dirty="0"/>
              <a:t> 88 individuals with abdominal obesity were randomized to a very low-carb or a low-fat diet for 24 weeks. Both diets were calorie restricted.</a:t>
            </a:r>
          </a:p>
          <a:p>
            <a:r>
              <a:rPr lang="en-US" b="1" dirty="0"/>
              <a:t>Weight Loss:</a:t>
            </a:r>
            <a:r>
              <a:rPr lang="en-US" dirty="0"/>
              <a:t> The low-carb group lost an average of 11.9 kg (26.2 </a:t>
            </a:r>
            <a:r>
              <a:rPr lang="en-US" dirty="0" err="1"/>
              <a:t>lbs</a:t>
            </a:r>
            <a:r>
              <a:rPr lang="en-US" dirty="0"/>
              <a:t>), while the low-fat group lost 10.1 kg (22.3 </a:t>
            </a:r>
            <a:r>
              <a:rPr lang="en-US" dirty="0" err="1"/>
              <a:t>lbs</a:t>
            </a:r>
            <a:r>
              <a:rPr lang="en-US" dirty="0"/>
              <a:t>). However, the difference was not statistically significant</a:t>
            </a:r>
            <a:r>
              <a:rPr lang="en-US" dirty="0" smtClean="0"/>
              <a:t>.</a:t>
            </a:r>
          </a:p>
          <a:p>
            <a:r>
              <a:rPr lang="en-US" b="1" dirty="0"/>
              <a:t>Conclusion:</a:t>
            </a:r>
            <a:r>
              <a:rPr lang="en-US" dirty="0"/>
              <a:t> The low-carb group lost more weight. Triglycerides, HDL, C-Reactive Protein, Insulin, Insulin Sensitivity and Blood Pressure improved in both groups. Total and LDL cholesterol improved in the low-fat group only.</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915478" y="6482522"/>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35236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a:xfrm>
            <a:off x="2073275" y="1126242"/>
            <a:ext cx="8042276" cy="4343400"/>
          </a:xfrm>
        </p:spPr>
        <p:txBody>
          <a:bodyPr>
            <a:noAutofit/>
          </a:bodyPr>
          <a:lstStyle/>
          <a:p>
            <a:r>
              <a:rPr lang="en-US" sz="1200" b="1" dirty="0"/>
              <a:t>19. </a:t>
            </a:r>
            <a:r>
              <a:rPr lang="en-US" sz="1200" b="1" dirty="0" err="1"/>
              <a:t>Volek</a:t>
            </a:r>
            <a:r>
              <a:rPr lang="en-US" sz="1200" b="1" dirty="0"/>
              <a:t> JS, et al. </a:t>
            </a:r>
            <a:r>
              <a:rPr lang="en-US" sz="1200" b="1" dirty="0">
                <a:hlinkClick r:id="rId2"/>
              </a:rPr>
              <a:t>Carbohydrate restriction has a more favorable impact on the metabolic syndrome than a low fat diet. Lipids, 2009.</a:t>
            </a:r>
            <a:endParaRPr lang="en-US" sz="1200" dirty="0">
              <a:hlinkClick r:id="rId2"/>
            </a:endParaRPr>
          </a:p>
          <a:p>
            <a:r>
              <a:rPr lang="en-US" sz="1200" b="1" dirty="0"/>
              <a:t>Details:</a:t>
            </a:r>
            <a:r>
              <a:rPr lang="en-US" sz="1200" dirty="0"/>
              <a:t> 40 subjects with elevated risk factors for cardiovascular disease were randomized to a low-carb or a low-fat diet for 12 weeks. Both groups were calorie restricted.</a:t>
            </a:r>
          </a:p>
          <a:p>
            <a:r>
              <a:rPr lang="en-US" sz="1200" b="1" dirty="0"/>
              <a:t>Weight Loss:</a:t>
            </a:r>
            <a:r>
              <a:rPr lang="en-US" sz="1200" dirty="0"/>
              <a:t> The low-carb group lost 10.1 kg (22.3), while the low-fat group lost 5.2 kg (11.5 </a:t>
            </a:r>
            <a:r>
              <a:rPr lang="en-US" sz="1200" dirty="0" err="1"/>
              <a:t>lbs</a:t>
            </a:r>
            <a:r>
              <a:rPr lang="en-US" sz="1200" dirty="0"/>
              <a:t>).</a:t>
            </a:r>
          </a:p>
          <a:p>
            <a:r>
              <a:rPr lang="en-US" sz="1200" b="1" dirty="0"/>
              <a:t>Conclusion:</a:t>
            </a:r>
            <a:r>
              <a:rPr lang="en-US" sz="1200" dirty="0"/>
              <a:t> The low-carb group lost almost twice the amount of weight as the low-fat group, despite eating the same amount of calories.</a:t>
            </a:r>
          </a:p>
          <a:p>
            <a:r>
              <a:rPr lang="en-US" sz="1200" dirty="0"/>
              <a:t>This study is particularly interesting because it matched calories between groups and measured so-called “advanced” lipid markers. Several things are worth noting:</a:t>
            </a:r>
          </a:p>
          <a:p>
            <a:r>
              <a:rPr lang="en-US" sz="1200" b="1" dirty="0"/>
              <a:t>Triglycerides</a:t>
            </a:r>
            <a:r>
              <a:rPr lang="en-US" sz="1200" dirty="0"/>
              <a:t> </a:t>
            </a:r>
            <a:r>
              <a:rPr lang="en-US" sz="1200" dirty="0"/>
              <a:t>went down by 107 mg/</a:t>
            </a:r>
            <a:r>
              <a:rPr lang="en-US" sz="1200" dirty="0" err="1"/>
              <a:t>dL</a:t>
            </a:r>
            <a:r>
              <a:rPr lang="en-US" sz="1200" dirty="0"/>
              <a:t> on LC, but 36 mg/</a:t>
            </a:r>
            <a:r>
              <a:rPr lang="en-US" sz="1200" dirty="0" err="1"/>
              <a:t>dL</a:t>
            </a:r>
            <a:r>
              <a:rPr lang="en-US" sz="1200" dirty="0"/>
              <a:t> on the LF diet.</a:t>
            </a:r>
          </a:p>
          <a:p>
            <a:r>
              <a:rPr lang="en-US" sz="1200" b="1" dirty="0"/>
              <a:t>HDL </a:t>
            </a:r>
            <a:r>
              <a:rPr lang="en-US" sz="1200" b="1" dirty="0"/>
              <a:t>cholesterol</a:t>
            </a:r>
            <a:r>
              <a:rPr lang="en-US" sz="1200" dirty="0"/>
              <a:t> increased by 4 mg/</a:t>
            </a:r>
            <a:r>
              <a:rPr lang="en-US" sz="1200" dirty="0" err="1"/>
              <a:t>dL</a:t>
            </a:r>
            <a:r>
              <a:rPr lang="en-US" sz="1200" dirty="0"/>
              <a:t> on LC, but went down by 1 mg/</a:t>
            </a:r>
            <a:r>
              <a:rPr lang="en-US" sz="1200" dirty="0" err="1"/>
              <a:t>dL</a:t>
            </a:r>
            <a:r>
              <a:rPr lang="en-US" sz="1200" dirty="0"/>
              <a:t> on LF.</a:t>
            </a:r>
          </a:p>
          <a:p>
            <a:r>
              <a:rPr lang="en-US" sz="1200" b="1" dirty="0" err="1"/>
              <a:t>Apolipoprotein</a:t>
            </a:r>
            <a:r>
              <a:rPr lang="en-US" sz="1200" b="1" dirty="0"/>
              <a:t> </a:t>
            </a:r>
            <a:r>
              <a:rPr lang="en-US" sz="1200" b="1" dirty="0"/>
              <a:t>B</a:t>
            </a:r>
            <a:r>
              <a:rPr lang="en-US" sz="1200" dirty="0"/>
              <a:t> went down by 11 points on LC, but only 2 points on LF.</a:t>
            </a:r>
          </a:p>
          <a:p>
            <a:r>
              <a:rPr lang="en-US" sz="1200" b="1" dirty="0"/>
              <a:t>LDL size</a:t>
            </a:r>
            <a:r>
              <a:rPr lang="en-US" sz="1200" dirty="0"/>
              <a:t> </a:t>
            </a:r>
            <a:r>
              <a:rPr lang="en-US" sz="1200" dirty="0"/>
              <a:t>increased on LC, but stayed the same on LF.</a:t>
            </a:r>
          </a:p>
          <a:p>
            <a:r>
              <a:rPr lang="en-US" sz="1200" dirty="0"/>
              <a:t>On </a:t>
            </a:r>
            <a:r>
              <a:rPr lang="en-US" sz="1200" dirty="0"/>
              <a:t>the LC diet, the LDL particles partly shifted from small to large (good), while they partly shifted from large to small on LF (bad).</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7178261" y="6427304"/>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243231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20. </a:t>
            </a:r>
            <a:r>
              <a:rPr lang="en-US" b="1" dirty="0" err="1"/>
              <a:t>Brinkworth</a:t>
            </a:r>
            <a:r>
              <a:rPr lang="en-US" b="1" dirty="0"/>
              <a:t> GD, et al. </a:t>
            </a:r>
            <a:r>
              <a:rPr lang="en-US" b="1" dirty="0">
                <a:hlinkClick r:id="rId2"/>
              </a:rPr>
              <a:t>Long-term effects of a very-low-carbohydrate weight loss diet compared with an isocaloric low-fat diet after 12 months. American Journal of Clinical Nutrition, 2009.</a:t>
            </a:r>
            <a:endParaRPr lang="en-US" dirty="0">
              <a:hlinkClick r:id="rId2"/>
            </a:endParaRPr>
          </a:p>
          <a:p>
            <a:r>
              <a:rPr lang="en-US" b="1" dirty="0"/>
              <a:t>Details:</a:t>
            </a:r>
            <a:r>
              <a:rPr lang="en-US" dirty="0"/>
              <a:t> 118 individuals with abdominal obesity were randomized to a low-carb or a low-fat diet for 1 year. Both diets were calorie restricted.</a:t>
            </a:r>
          </a:p>
          <a:p>
            <a:r>
              <a:rPr lang="en-US" b="1" dirty="0"/>
              <a:t>Weight Loss:</a:t>
            </a:r>
            <a:r>
              <a:rPr lang="en-US" dirty="0"/>
              <a:t> The low-carb group lost 14.5 kg (32 </a:t>
            </a:r>
            <a:r>
              <a:rPr lang="en-US" dirty="0" err="1"/>
              <a:t>lbs</a:t>
            </a:r>
            <a:r>
              <a:rPr lang="en-US" dirty="0"/>
              <a:t>), while the low-fat group lost 11.5 kg (25.3 </a:t>
            </a:r>
            <a:r>
              <a:rPr lang="en-US" dirty="0" err="1"/>
              <a:t>lbs</a:t>
            </a:r>
            <a:r>
              <a:rPr lang="en-US" dirty="0"/>
              <a:t>) but the difference was not statistically significant</a:t>
            </a:r>
            <a:r>
              <a:rPr lang="en-US" dirty="0" smtClean="0"/>
              <a:t>.</a:t>
            </a:r>
          </a:p>
          <a:p>
            <a:r>
              <a:rPr lang="en-US" b="1" dirty="0"/>
              <a:t>Conclusion:</a:t>
            </a:r>
            <a:r>
              <a:rPr lang="en-US" dirty="0"/>
              <a:t> The low-carb group had greater decreases in triglycerides and greater increases in both HDL and LDL cholesterol, compared to the low-fat group.</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3169478" y="6327913"/>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338541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32500" lnSpcReduction="20000"/>
          </a:bodyPr>
          <a:lstStyle/>
          <a:p>
            <a:r>
              <a:rPr lang="en-US" sz="4800" b="1" dirty="0"/>
              <a:t>2. </a:t>
            </a:r>
            <a:r>
              <a:rPr lang="en-US" sz="4800" b="1" dirty="0" err="1"/>
              <a:t>Samaha</a:t>
            </a:r>
            <a:r>
              <a:rPr lang="en-US" sz="4800" b="1" dirty="0"/>
              <a:t> FF, et al. </a:t>
            </a:r>
            <a:r>
              <a:rPr lang="en-US" sz="4800" b="1" dirty="0">
                <a:hlinkClick r:id="rId2"/>
              </a:rPr>
              <a:t>A low-carbohydrate as compared with a low-fat diet in severe obesity. New England Journal of Medicine, 2003.</a:t>
            </a:r>
            <a:endParaRPr lang="en-US" sz="4800" dirty="0">
              <a:hlinkClick r:id="rId2"/>
            </a:endParaRPr>
          </a:p>
          <a:p>
            <a:r>
              <a:rPr lang="en-US" sz="4800" b="1" dirty="0"/>
              <a:t>Details:</a:t>
            </a:r>
            <a:r>
              <a:rPr lang="en-US" sz="4800" dirty="0"/>
              <a:t> 132 individuals with severe obesity (mean BMI of 43) were randomized to either a low-fat or a low-carb diet. Many of the subjects had metabolic syndrome or type II diabetes. The low-fat dieters were calorie restricted. Study duration was 6 months.</a:t>
            </a:r>
          </a:p>
          <a:p>
            <a:r>
              <a:rPr lang="en-US" sz="4800" b="1" dirty="0"/>
              <a:t>Weight Loss:</a:t>
            </a:r>
            <a:r>
              <a:rPr lang="en-US" sz="4800" dirty="0"/>
              <a:t> The low-carb group lost an average of 5.8 kg (12.8 </a:t>
            </a:r>
            <a:r>
              <a:rPr lang="en-US" sz="4800" dirty="0" err="1"/>
              <a:t>lbs</a:t>
            </a:r>
            <a:r>
              <a:rPr lang="en-US" sz="4800" dirty="0"/>
              <a:t>) while the low-fat group lost only 1.9 kg (4.2 </a:t>
            </a:r>
            <a:r>
              <a:rPr lang="en-US" sz="4800" dirty="0" err="1"/>
              <a:t>lbs</a:t>
            </a:r>
            <a:r>
              <a:rPr lang="en-US" sz="4800" dirty="0"/>
              <a:t>). The difference was statistically </a:t>
            </a:r>
            <a:r>
              <a:rPr lang="en-US" sz="4800" dirty="0" err="1"/>
              <a:t>significant.</a:t>
            </a:r>
            <a:r>
              <a:rPr lang="en-US" sz="4800" b="1" dirty="0" err="1"/>
              <a:t>Conclusion</a:t>
            </a:r>
            <a:r>
              <a:rPr lang="en-US" sz="4800" b="1" dirty="0"/>
              <a:t>:</a:t>
            </a:r>
            <a:r>
              <a:rPr lang="en-US" sz="4800" dirty="0"/>
              <a:t> There was more weight loss in the low-carb group, significant at 3 and 6 months, but not 12. The low-carb group had greater improvements in blood triglycerides and HDL, but other biomarkers were similar between groups</a:t>
            </a:r>
            <a:r>
              <a:rPr lang="en-US" sz="4800" dirty="0"/>
              <a:t>.</a:t>
            </a:r>
          </a:p>
          <a:p>
            <a:r>
              <a:rPr lang="en-US" sz="4800" b="1" dirty="0"/>
              <a:t>Conclusion:</a:t>
            </a:r>
            <a:r>
              <a:rPr lang="en-US" sz="4800" dirty="0"/>
              <a:t> The low-carb group lost significantly more weight (about 3 times as much). There was also a statistically significant difference in several biomarkers:</a:t>
            </a:r>
          </a:p>
          <a:p>
            <a:r>
              <a:rPr lang="en-US" sz="4800" b="1" dirty="0"/>
              <a:t>Triglycerides</a:t>
            </a:r>
            <a:r>
              <a:rPr lang="en-US" sz="4800" dirty="0"/>
              <a:t> </a:t>
            </a:r>
            <a:r>
              <a:rPr lang="en-US" sz="4800" dirty="0"/>
              <a:t>went down by 38 mg/</a:t>
            </a:r>
            <a:r>
              <a:rPr lang="en-US" sz="4800" dirty="0" err="1"/>
              <a:t>dL</a:t>
            </a:r>
            <a:r>
              <a:rPr lang="en-US" sz="4800" dirty="0"/>
              <a:t> in the LC group, compared to 7 mg/</a:t>
            </a:r>
            <a:r>
              <a:rPr lang="en-US" sz="4800" dirty="0" err="1"/>
              <a:t>dL</a:t>
            </a:r>
            <a:r>
              <a:rPr lang="en-US" sz="4800" dirty="0"/>
              <a:t> in the LF group.</a:t>
            </a:r>
          </a:p>
          <a:p>
            <a:r>
              <a:rPr lang="en-US" sz="4800" b="1" dirty="0"/>
              <a:t>Insulin </a:t>
            </a:r>
            <a:r>
              <a:rPr lang="en-US" sz="4800" b="1" dirty="0"/>
              <a:t>sensitivity</a:t>
            </a:r>
            <a:r>
              <a:rPr lang="en-US" sz="4800" dirty="0"/>
              <a:t> improved on LC, got slightly worse on LF.</a:t>
            </a:r>
          </a:p>
          <a:p>
            <a:r>
              <a:rPr lang="en-US" sz="4800" b="1" dirty="0"/>
              <a:t>Fasting </a:t>
            </a:r>
            <a:r>
              <a:rPr lang="en-US" sz="4800" b="1" dirty="0"/>
              <a:t>blood glucose</a:t>
            </a:r>
            <a:r>
              <a:rPr lang="en-US" sz="4800" dirty="0"/>
              <a:t> levels went down by 26 mg/</a:t>
            </a:r>
            <a:r>
              <a:rPr lang="en-US" sz="4800" dirty="0" err="1"/>
              <a:t>dL</a:t>
            </a:r>
            <a:r>
              <a:rPr lang="en-US" sz="4800" dirty="0"/>
              <a:t> in the LC group, only 5 mg/</a:t>
            </a:r>
            <a:r>
              <a:rPr lang="en-US" sz="4800" dirty="0" err="1"/>
              <a:t>dL</a:t>
            </a:r>
            <a:r>
              <a:rPr lang="en-US" sz="4800" dirty="0"/>
              <a:t> in the </a:t>
            </a:r>
            <a:r>
              <a:rPr lang="en-US" sz="4800" dirty="0"/>
              <a:t>LF group</a:t>
            </a:r>
            <a:r>
              <a:rPr lang="en-US" sz="4800" dirty="0"/>
              <a:t>.</a:t>
            </a:r>
          </a:p>
          <a:p>
            <a:r>
              <a:rPr lang="en-US" sz="4800" b="1" dirty="0"/>
              <a:t>Insulin</a:t>
            </a:r>
            <a:r>
              <a:rPr lang="en-US" sz="4800" dirty="0"/>
              <a:t> </a:t>
            </a:r>
            <a:r>
              <a:rPr lang="en-US" sz="4800" dirty="0"/>
              <a:t>levels went down by 27% in the LC group, but increased slightly in the LF group.</a:t>
            </a:r>
          </a:p>
          <a:p>
            <a:r>
              <a:rPr lang="en-US" sz="4800" dirty="0"/>
              <a:t>Overall, the low-carb diet had significantly more beneficial effects on weight and key biomarkers in this group of severely obese individuals.</a:t>
            </a:r>
            <a:endParaRPr lang="en-US" sz="4800" dirty="0"/>
          </a:p>
          <a:p>
            <a:endParaRPr lang="en-US" dirty="0"/>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71913" y="6446486"/>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401405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lnSpcReduction="10000"/>
          </a:bodyPr>
          <a:lstStyle/>
          <a:p>
            <a:r>
              <a:rPr lang="en-US" b="1" dirty="0"/>
              <a:t>21. Hernandez, et al. </a:t>
            </a:r>
            <a:r>
              <a:rPr lang="en-US" b="1" dirty="0">
                <a:hlinkClick r:id="rId2"/>
              </a:rPr>
              <a:t>Lack of suppression of circulating free fatty acids and hypercholesterolemia during weight loss on a high-fat, low-carbohydrate diet. American Journal of Clinical Nutrition, 2010.</a:t>
            </a:r>
            <a:endParaRPr lang="en-US" dirty="0">
              <a:hlinkClick r:id="rId2"/>
            </a:endParaRPr>
          </a:p>
          <a:p>
            <a:r>
              <a:rPr lang="en-US" b="1" dirty="0"/>
              <a:t>Details:</a:t>
            </a:r>
            <a:r>
              <a:rPr lang="en-US" dirty="0"/>
              <a:t> 32 obese adults were randomized to a low-carb or a calorie restricted, low-fat diet for 6 weeks.</a:t>
            </a:r>
          </a:p>
          <a:p>
            <a:r>
              <a:rPr lang="en-US" b="1" dirty="0"/>
              <a:t>Weight Loss:</a:t>
            </a:r>
            <a:r>
              <a:rPr lang="en-US" dirty="0"/>
              <a:t> The low-carb group lost 6.2 kg (13.7 </a:t>
            </a:r>
            <a:r>
              <a:rPr lang="en-US" dirty="0" err="1"/>
              <a:t>lbs</a:t>
            </a:r>
            <a:r>
              <a:rPr lang="en-US" dirty="0"/>
              <a:t>) while the low-fat group lost 6.0 kg (13.2 </a:t>
            </a:r>
            <a:r>
              <a:rPr lang="en-US" dirty="0" err="1"/>
              <a:t>lbs</a:t>
            </a:r>
            <a:r>
              <a:rPr lang="en-US" dirty="0"/>
              <a:t>). The difference was not statistically significant.</a:t>
            </a:r>
          </a:p>
          <a:p>
            <a:r>
              <a:rPr lang="en-US" b="1" dirty="0"/>
              <a:t>Conclusion:</a:t>
            </a:r>
            <a:r>
              <a:rPr lang="en-US" dirty="0"/>
              <a:t> The low-carb group had greater decreases in triglycerides (43.6 mg/</a:t>
            </a:r>
            <a:r>
              <a:rPr lang="en-US" dirty="0" err="1"/>
              <a:t>dL</a:t>
            </a:r>
            <a:r>
              <a:rPr lang="en-US" dirty="0"/>
              <a:t>) than the low-fat group (26.9 mg/</a:t>
            </a:r>
            <a:r>
              <a:rPr lang="en-US" dirty="0" err="1"/>
              <a:t>dL</a:t>
            </a:r>
            <a:r>
              <a:rPr lang="en-US" dirty="0"/>
              <a:t>). Both LDL and HDL decreased in the low-fat group only.</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683565" y="6350001"/>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19713007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a:bodyPr>
          <a:lstStyle/>
          <a:p>
            <a:r>
              <a:rPr lang="en-US" b="1" dirty="0"/>
              <a:t>22. Krebs NF, et al. </a:t>
            </a:r>
            <a:r>
              <a:rPr lang="en-US" b="1" dirty="0">
                <a:hlinkClick r:id="rId2"/>
              </a:rPr>
              <a:t>Efficacy and safety of a high protein, low carbohydrate diet for weight loss in severely obese adolescents. Journal of Pediatrics, 2010.</a:t>
            </a:r>
            <a:endParaRPr lang="en-US" dirty="0">
              <a:hlinkClick r:id="rId2"/>
            </a:endParaRPr>
          </a:p>
          <a:p>
            <a:r>
              <a:rPr lang="en-US" b="1" dirty="0"/>
              <a:t>Details:</a:t>
            </a:r>
            <a:r>
              <a:rPr lang="en-US" dirty="0"/>
              <a:t> 46 individuals were randomized to a low-carb or a low-fat diet for 36 weeks. Low-fat group was calorie restricted.</a:t>
            </a:r>
          </a:p>
          <a:p>
            <a:r>
              <a:rPr lang="en-US" b="1" dirty="0"/>
              <a:t>Weight Loss:</a:t>
            </a:r>
            <a:r>
              <a:rPr lang="en-US" dirty="0"/>
              <a:t> The low-carb group lost more weight and had greater decreases in BMI than the low-fat group</a:t>
            </a:r>
            <a:r>
              <a:rPr lang="en-US" dirty="0" smtClean="0"/>
              <a:t>.</a:t>
            </a:r>
          </a:p>
          <a:p>
            <a:r>
              <a:rPr lang="en-US" b="1" dirty="0"/>
              <a:t>Conclusion:</a:t>
            </a:r>
            <a:r>
              <a:rPr lang="en-US" dirty="0"/>
              <a:t> The low-carb group had greater reductions in BMI. Various biomarkers improved in both groups, but there was no significant difference between groups.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937565" y="6427304"/>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273259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23. </a:t>
            </a:r>
            <a:r>
              <a:rPr lang="en-US" b="1" dirty="0" err="1"/>
              <a:t>Guldbrand</a:t>
            </a:r>
            <a:r>
              <a:rPr lang="en-US" b="1" dirty="0"/>
              <a:t>, et al. </a:t>
            </a:r>
            <a:r>
              <a:rPr lang="en-US" b="1" dirty="0">
                <a:hlinkClick r:id="rId2"/>
              </a:rPr>
              <a:t>In type 2 diabetes, randomization to advice to follow a low-carbohydrate diet transiently improves glycaemic control compared with advice to follow a low-fat diet producing a similar weight loss. Diabetologia, 2012.</a:t>
            </a:r>
            <a:endParaRPr lang="en-US" dirty="0">
              <a:hlinkClick r:id="rId2"/>
            </a:endParaRPr>
          </a:p>
          <a:p>
            <a:r>
              <a:rPr lang="en-US" b="1" dirty="0"/>
              <a:t>Details:</a:t>
            </a:r>
            <a:r>
              <a:rPr lang="en-US" dirty="0"/>
              <a:t> 61 individuals with type 2 diabetes were randomized to a low-carb or a low-fat diet for 2 years. Both diets were calorie restricted.</a:t>
            </a:r>
          </a:p>
          <a:p>
            <a:r>
              <a:rPr lang="en-US" b="1" dirty="0"/>
              <a:t>Weight Loss:</a:t>
            </a:r>
            <a:r>
              <a:rPr lang="en-US" dirty="0"/>
              <a:t> The low-carb group lost 3.1 kg (6.8 </a:t>
            </a:r>
            <a:r>
              <a:rPr lang="en-US" dirty="0" err="1"/>
              <a:t>lbs</a:t>
            </a:r>
            <a:r>
              <a:rPr lang="en-US" dirty="0"/>
              <a:t>), while the low-fat group lost 3.6 kg (7.9 </a:t>
            </a:r>
            <a:r>
              <a:rPr lang="en-US" dirty="0" err="1"/>
              <a:t>lbs</a:t>
            </a:r>
            <a:r>
              <a:rPr lang="en-US" dirty="0"/>
              <a:t>). The difference was not statistically significant.</a:t>
            </a:r>
          </a:p>
          <a:p>
            <a:r>
              <a:rPr lang="en-US" b="1" dirty="0"/>
              <a:t>Conclusion:</a:t>
            </a:r>
            <a:r>
              <a:rPr lang="en-US" dirty="0"/>
              <a:t> There was no difference in weight loss or common risk factors between groups. There was significant improvement in glycemic control at 6 months for the low-carb group, but compliance was poor and the effects diminished at 24 months as individuals had increased their carb intake.</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49826" y="6305827"/>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13578582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 loss</a:t>
            </a:r>
            <a:endParaRPr lang="en-US" dirty="0"/>
          </a:p>
        </p:txBody>
      </p:sp>
      <p:sp>
        <p:nvSpPr>
          <p:cNvPr id="3" name="Content Placeholder 2"/>
          <p:cNvSpPr>
            <a:spLocks noGrp="1"/>
          </p:cNvSpPr>
          <p:nvPr>
            <p:ph idx="1"/>
          </p:nvPr>
        </p:nvSpPr>
        <p:spPr/>
        <p:txBody>
          <a:bodyPr>
            <a:normAutofit/>
          </a:bodyPr>
          <a:lstStyle/>
          <a:p>
            <a:pPr marL="0" indent="0">
              <a:buNone/>
            </a:pPr>
            <a:r>
              <a:rPr lang="en-US" sz="1600" dirty="0"/>
              <a:t>Here </a:t>
            </a:r>
            <a:r>
              <a:rPr lang="en-US" sz="1600" dirty="0"/>
              <a:t>is a graph that shows the difference in weight loss between studies. 21 of 23 studies reported weight loss numbers</a:t>
            </a:r>
            <a:r>
              <a:rPr lang="en-US" sz="1600" dirty="0"/>
              <a:t>:</a:t>
            </a:r>
          </a:p>
          <a:p>
            <a:endParaRPr lang="en-US" dirty="0"/>
          </a:p>
          <a:p>
            <a:endParaRPr lang="en-US" dirty="0">
              <a:hlinkClick r:id="rId2"/>
            </a:endParaRPr>
          </a:p>
        </p:txBody>
      </p:sp>
      <p:pic>
        <p:nvPicPr>
          <p:cNvPr id="4" name="Picture 3" descr="Weight-loss-on-low-carb-and-low-fat-diet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7635" y="2418379"/>
            <a:ext cx="6478104" cy="4162978"/>
          </a:xfrm>
          <a:prstGeom prst="rect">
            <a:avLst/>
          </a:prstGeom>
        </p:spPr>
      </p:pic>
    </p:spTree>
    <p:extLst>
      <p:ext uri="{BB962C8B-B14F-4D97-AF65-F5344CB8AC3E}">
        <p14:creationId xmlns:p14="http://schemas.microsoft.com/office/powerpoint/2010/main" val="215664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Sum up of studies</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a:t>The majority of studies achieved statistically significant differences in weight loss (always in favor of low-carb). There are several other factors that are worth noting:</a:t>
            </a:r>
          </a:p>
          <a:p>
            <a:r>
              <a:rPr lang="en-US" dirty="0" smtClean="0"/>
              <a:t>The </a:t>
            </a:r>
            <a:r>
              <a:rPr lang="en-US" dirty="0"/>
              <a:t>low-carb groups often lost 2-3 times as much weight as the low-fat groups. In a few instances there was no significant difference</a:t>
            </a:r>
            <a:r>
              <a:rPr lang="en-US" dirty="0" smtClean="0"/>
              <a:t>.</a:t>
            </a:r>
          </a:p>
          <a:p>
            <a:r>
              <a:rPr lang="en-US" dirty="0" smtClean="0"/>
              <a:t>In most cases, calories were restricted in the low-fat groups, while the low-carb groups could eat as much as they wanted.</a:t>
            </a:r>
          </a:p>
          <a:p>
            <a:r>
              <a:rPr lang="en-US" dirty="0" smtClean="0"/>
              <a:t>When both groups restricted calories, the low-carb dieters still lost more weight 		(</a:t>
            </a:r>
            <a:r>
              <a:rPr lang="en-US" dirty="0" smtClean="0">
                <a:hlinkClick r:id="rId2"/>
              </a:rPr>
              <a:t>7, </a:t>
            </a:r>
            <a:r>
              <a:rPr lang="en-US" dirty="0" smtClean="0">
                <a:hlinkClick r:id="rId3"/>
              </a:rPr>
              <a:t>13, </a:t>
            </a:r>
            <a:r>
              <a:rPr lang="en-US" dirty="0" smtClean="0">
                <a:hlinkClick r:id="rId4"/>
              </a:rPr>
              <a:t>19), although it was not always significant (</a:t>
            </a:r>
            <a:r>
              <a:rPr lang="en-US" dirty="0" smtClean="0">
                <a:hlinkClick r:id="rId5"/>
              </a:rPr>
              <a:t>8, </a:t>
            </a:r>
            <a:r>
              <a:rPr lang="en-US" dirty="0" smtClean="0">
                <a:hlinkClick r:id="rId6"/>
              </a:rPr>
              <a:t>18, </a:t>
            </a:r>
            <a:r>
              <a:rPr lang="en-US" dirty="0" smtClean="0">
                <a:hlinkClick r:id="rId7"/>
              </a:rPr>
              <a:t>20).</a:t>
            </a:r>
          </a:p>
          <a:p>
            <a:r>
              <a:rPr lang="en-US" dirty="0" smtClean="0"/>
              <a:t>There </a:t>
            </a:r>
            <a:r>
              <a:rPr lang="en-US" dirty="0"/>
              <a:t>was only one study where the low-fat group lost more weight </a:t>
            </a:r>
            <a:r>
              <a:rPr lang="en-US" dirty="0" smtClean="0"/>
              <a:t>			(</a:t>
            </a:r>
            <a:r>
              <a:rPr lang="en-US" dirty="0">
                <a:hlinkClick r:id="rId8"/>
              </a:rPr>
              <a:t>23) although the difference was small (0.5 kg – 1.1 lb) and not statistically significant.</a:t>
            </a:r>
          </a:p>
          <a:p>
            <a:r>
              <a:rPr lang="en-US" dirty="0" smtClean="0"/>
              <a:t>In </a:t>
            </a:r>
            <a:r>
              <a:rPr lang="en-US" dirty="0"/>
              <a:t>several of the studies, weight loss was greatest in the beginning. Then people start regaining the weight over time as they abandon the diet.</a:t>
            </a:r>
          </a:p>
          <a:p>
            <a:r>
              <a:rPr lang="en-US" dirty="0" smtClean="0"/>
              <a:t>When </a:t>
            </a:r>
            <a:r>
              <a:rPr lang="en-US" dirty="0"/>
              <a:t>the researchers looked at abdominal fat (the unhealthy visceral fat) directly, low-carb diets had a clear advantage (</a:t>
            </a:r>
            <a:r>
              <a:rPr lang="en-US" dirty="0">
                <a:hlinkClick r:id="rId9"/>
              </a:rPr>
              <a:t>5, </a:t>
            </a:r>
            <a:r>
              <a:rPr lang="en-US" dirty="0">
                <a:hlinkClick r:id="rId2"/>
              </a:rPr>
              <a:t>7, </a:t>
            </a:r>
            <a:r>
              <a:rPr lang="en-US" dirty="0">
                <a:hlinkClick r:id="rId4"/>
              </a:rPr>
              <a:t>19).</a:t>
            </a:r>
          </a:p>
          <a:p>
            <a:endParaRPr lang="en-US" dirty="0"/>
          </a:p>
          <a:p>
            <a:endParaRPr lang="en-US" dirty="0"/>
          </a:p>
        </p:txBody>
      </p:sp>
    </p:spTree>
    <p:extLst>
      <p:ext uri="{BB962C8B-B14F-4D97-AF65-F5344CB8AC3E}">
        <p14:creationId xmlns:p14="http://schemas.microsoft.com/office/powerpoint/2010/main" val="1863347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3. </a:t>
            </a:r>
            <a:r>
              <a:rPr lang="en-US" b="1" dirty="0" err="1"/>
              <a:t>Sondike</a:t>
            </a:r>
            <a:r>
              <a:rPr lang="en-US" b="1" dirty="0"/>
              <a:t> SB, et al. </a:t>
            </a:r>
            <a:r>
              <a:rPr lang="en-US" b="1" dirty="0">
                <a:hlinkClick r:id="rId2"/>
              </a:rPr>
              <a:t>Effects of a low-carbohydrate diet on weight loss and cardiovascular risk factor in overweight adolescents. The Journal of Pediatrics, 2003.</a:t>
            </a:r>
            <a:endParaRPr lang="en-US" dirty="0">
              <a:hlinkClick r:id="rId2"/>
            </a:endParaRPr>
          </a:p>
          <a:p>
            <a:r>
              <a:rPr lang="en-US" b="1" dirty="0"/>
              <a:t>Details:</a:t>
            </a:r>
            <a:r>
              <a:rPr lang="en-US" dirty="0"/>
              <a:t> 30 overweight adolescents were randomized to two groups, a low-carb diet group and a low-fat diet group. This study went on for 12 weeks. Neither group was instructed to restrict calories.</a:t>
            </a:r>
          </a:p>
          <a:p>
            <a:r>
              <a:rPr lang="en-US" b="1" dirty="0"/>
              <a:t>Weight Loss:</a:t>
            </a:r>
            <a:r>
              <a:rPr lang="en-US" dirty="0"/>
              <a:t> The low-carb group lost 9.9 kg (21.8 </a:t>
            </a:r>
            <a:r>
              <a:rPr lang="en-US" dirty="0" err="1"/>
              <a:t>lbs</a:t>
            </a:r>
            <a:r>
              <a:rPr lang="en-US" dirty="0"/>
              <a:t>), while the low-fat group lost 4.1 kg (9 </a:t>
            </a:r>
            <a:r>
              <a:rPr lang="en-US" dirty="0" err="1"/>
              <a:t>lbs</a:t>
            </a:r>
            <a:r>
              <a:rPr lang="en-US" dirty="0"/>
              <a:t>). The difference was statistically significant</a:t>
            </a:r>
            <a:r>
              <a:rPr lang="en-US" dirty="0" smtClean="0"/>
              <a:t>.</a:t>
            </a:r>
          </a:p>
          <a:p>
            <a:r>
              <a:rPr lang="en-US" b="1" dirty="0"/>
              <a:t>Conclusion:</a:t>
            </a:r>
            <a:r>
              <a:rPr lang="en-US" dirty="0"/>
              <a:t> The low-carb group lost significantly more (2.3 times as much) weight and had significant decreases in Triglycerides and Non-HDL cholesterol. Total and LDL cholesterol decreased in the low-fat group only.</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49826" y="6338957"/>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181851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a:t>4. </a:t>
            </a:r>
            <a:r>
              <a:rPr lang="en-US" b="1" dirty="0" err="1"/>
              <a:t>Brehm</a:t>
            </a:r>
            <a:r>
              <a:rPr lang="en-US" b="1" dirty="0"/>
              <a:t> BJ, et al. </a:t>
            </a:r>
            <a:r>
              <a:rPr lang="en-US" b="1" dirty="0">
                <a:hlinkClick r:id="rId2"/>
              </a:rPr>
              <a:t>A randomized trial comparing a very low carbohydrate diet and a calorie-restricted low fat diet on body weight and cardiovascular risk factors in healthy women. The Journal of Clinical Endocrinology &amp; Metabolism, 2003.</a:t>
            </a:r>
            <a:endParaRPr lang="en-US" dirty="0">
              <a:hlinkClick r:id="rId2"/>
            </a:endParaRPr>
          </a:p>
          <a:p>
            <a:r>
              <a:rPr lang="en-US" b="1" dirty="0"/>
              <a:t>Details:</a:t>
            </a:r>
            <a:r>
              <a:rPr lang="en-US" dirty="0"/>
              <a:t> 53 healthy but obese females were randomized to either a low-fat diet, or a low-carb diet. Low-fat group was calorie restricted. The study went on for 6 months.</a:t>
            </a:r>
          </a:p>
          <a:p>
            <a:r>
              <a:rPr lang="en-US" b="1" dirty="0"/>
              <a:t>Weight Loss:</a:t>
            </a:r>
            <a:r>
              <a:rPr lang="en-US" dirty="0"/>
              <a:t> The women in the low-carb group lost an average </a:t>
            </a:r>
            <a:r>
              <a:rPr lang="en-US" dirty="0" err="1"/>
              <a:t>og</a:t>
            </a:r>
            <a:r>
              <a:rPr lang="en-US" dirty="0"/>
              <a:t> 8.5 kg (18.7 </a:t>
            </a:r>
            <a:r>
              <a:rPr lang="en-US" dirty="0" err="1"/>
              <a:t>lbs</a:t>
            </a:r>
            <a:r>
              <a:rPr lang="en-US" dirty="0"/>
              <a:t>), while the low-fat group lost an average of 3.9 kg (8.6 </a:t>
            </a:r>
            <a:r>
              <a:rPr lang="en-US" dirty="0" err="1"/>
              <a:t>lbs</a:t>
            </a:r>
            <a:r>
              <a:rPr lang="en-US" dirty="0"/>
              <a:t>). The difference was statistically significant at 6 months</a:t>
            </a:r>
            <a:r>
              <a:rPr lang="en-US" dirty="0" smtClean="0"/>
              <a:t>.</a:t>
            </a:r>
          </a:p>
          <a:p>
            <a:r>
              <a:rPr lang="en-US" b="1" dirty="0"/>
              <a:t>Conclusion:</a:t>
            </a:r>
            <a:r>
              <a:rPr lang="en-US" dirty="0"/>
              <a:t> The low-carb group lost more weight (2.2 times as much) and had significant reductions in blood triglycerides. HDL improved slightly in both groups.</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3224696" y="6460435"/>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297993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32500" lnSpcReduction="20000"/>
          </a:bodyPr>
          <a:lstStyle/>
          <a:p>
            <a:r>
              <a:rPr lang="en-US" sz="4800" b="1" dirty="0"/>
              <a:t>5. </a:t>
            </a:r>
            <a:r>
              <a:rPr lang="en-US" sz="4800" b="1" dirty="0" err="1"/>
              <a:t>Aude</a:t>
            </a:r>
            <a:r>
              <a:rPr lang="en-US" sz="4800" b="1" dirty="0"/>
              <a:t> YW, et al. </a:t>
            </a:r>
            <a:r>
              <a:rPr lang="en-US" sz="4800" b="1" dirty="0">
                <a:hlinkClick r:id="rId2"/>
              </a:rPr>
              <a:t>The national cholesterol education program diet vs a diet lower in carbohydrates and higher in protein and monounsaturated fat. Archives of Internal Medicine, 2004.</a:t>
            </a:r>
            <a:endParaRPr lang="en-US" sz="4800" dirty="0">
              <a:hlinkClick r:id="rId2"/>
            </a:endParaRPr>
          </a:p>
          <a:p>
            <a:r>
              <a:rPr lang="en-US" sz="4800" b="1" dirty="0"/>
              <a:t>Details:</a:t>
            </a:r>
            <a:r>
              <a:rPr lang="en-US" sz="4800" dirty="0"/>
              <a:t> 60 overweight individuals were randomized to a low-carb diet high in monounsaturated fat, or a low-fat diet based on the National Cholesterol Education Program (NCEP).</a:t>
            </a:r>
          </a:p>
          <a:p>
            <a:r>
              <a:rPr lang="en-US" sz="4800" dirty="0"/>
              <a:t>Both groups were calorie restricted and the study went on for 12 weeks.</a:t>
            </a:r>
          </a:p>
          <a:p>
            <a:r>
              <a:rPr lang="en-US" sz="4800" b="1" dirty="0"/>
              <a:t>Weight Loss:</a:t>
            </a:r>
            <a:r>
              <a:rPr lang="en-US" sz="4800" dirty="0"/>
              <a:t> The low-carb group lost an average of 6.2 kg (13.6 </a:t>
            </a:r>
            <a:r>
              <a:rPr lang="en-US" sz="4800" dirty="0" err="1"/>
              <a:t>lbs</a:t>
            </a:r>
            <a:r>
              <a:rPr lang="en-US" sz="4800" dirty="0"/>
              <a:t>), while the low-fat group lost 3.4 kg (7.5 </a:t>
            </a:r>
            <a:r>
              <a:rPr lang="en-US" sz="4800" dirty="0" err="1"/>
              <a:t>lbs</a:t>
            </a:r>
            <a:r>
              <a:rPr lang="en-US" sz="4800" dirty="0"/>
              <a:t>). The difference was statistically significant.</a:t>
            </a:r>
          </a:p>
          <a:p>
            <a:r>
              <a:rPr lang="en-US" sz="4800" b="1" dirty="0"/>
              <a:t>Conclusion:</a:t>
            </a:r>
            <a:r>
              <a:rPr lang="en-US" sz="4800" dirty="0"/>
              <a:t> The low-carb group lost 1.8 times as much weight. There were also several changes in biomarkers that are worth noting:</a:t>
            </a:r>
          </a:p>
          <a:p>
            <a:r>
              <a:rPr lang="en-US" sz="4800" b="1" dirty="0"/>
              <a:t>Waist</a:t>
            </a:r>
            <a:r>
              <a:rPr lang="en-US" sz="4800" b="1" dirty="0"/>
              <a:t>-to-hip ratio</a:t>
            </a:r>
            <a:r>
              <a:rPr lang="en-US" sz="4800" dirty="0"/>
              <a:t> is a marker for abdominal fat. This marker improved slightly in the LC group, not in the LF group.</a:t>
            </a:r>
          </a:p>
          <a:p>
            <a:r>
              <a:rPr lang="en-US" sz="4800" b="1" dirty="0"/>
              <a:t>Total </a:t>
            </a:r>
            <a:r>
              <a:rPr lang="en-US" sz="4800" b="1" dirty="0"/>
              <a:t>cholesterol</a:t>
            </a:r>
            <a:r>
              <a:rPr lang="en-US" sz="4800" dirty="0"/>
              <a:t> improved in both groups.</a:t>
            </a:r>
          </a:p>
          <a:p>
            <a:r>
              <a:rPr lang="en-US" sz="4800" b="1" dirty="0"/>
              <a:t>Triglycerides</a:t>
            </a:r>
            <a:r>
              <a:rPr lang="en-US" sz="4800" dirty="0"/>
              <a:t> </a:t>
            </a:r>
            <a:r>
              <a:rPr lang="en-US" sz="4800" dirty="0"/>
              <a:t>went down by 42 mg/</a:t>
            </a:r>
            <a:r>
              <a:rPr lang="en-US" sz="4800" dirty="0" err="1"/>
              <a:t>dL</a:t>
            </a:r>
            <a:r>
              <a:rPr lang="en-US" sz="4800" dirty="0"/>
              <a:t> in the LC group, compared to 15.3 mg/</a:t>
            </a:r>
            <a:r>
              <a:rPr lang="en-US" sz="4800" dirty="0" err="1"/>
              <a:t>dL</a:t>
            </a:r>
            <a:r>
              <a:rPr lang="en-US" sz="4800" dirty="0"/>
              <a:t> in the LF group.</a:t>
            </a:r>
          </a:p>
          <a:p>
            <a:r>
              <a:rPr lang="en-US" sz="4800" b="1" dirty="0"/>
              <a:t>LDL </a:t>
            </a:r>
            <a:r>
              <a:rPr lang="en-US" sz="4800" b="1" dirty="0"/>
              <a:t>particle size</a:t>
            </a:r>
            <a:r>
              <a:rPr lang="en-US" sz="4800" dirty="0"/>
              <a:t> increased by 4.8 nm and percentage of </a:t>
            </a:r>
            <a:r>
              <a:rPr lang="en-US" sz="4800" b="1" dirty="0"/>
              <a:t>small, dense LDL</a:t>
            </a:r>
            <a:r>
              <a:rPr lang="en-US" sz="4800" dirty="0"/>
              <a:t> decreased by 6.1% in the LC group, while there was no significant difference in the LF group.</a:t>
            </a:r>
          </a:p>
          <a:p>
            <a:r>
              <a:rPr lang="en-US" sz="4800" dirty="0"/>
              <a:t>Overall, the low-carb group lost more weight and had much greater improvements in several important risk factors for cardiovascular disease</a:t>
            </a:r>
            <a:r>
              <a:rPr lang="en-US" dirty="0"/>
              <a:t>.</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8651538" y="6648177"/>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235616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a:bodyPr>
          <a:lstStyle/>
          <a:p>
            <a:r>
              <a:rPr lang="en-US" b="1" dirty="0"/>
              <a:t>6. </a:t>
            </a:r>
            <a:r>
              <a:rPr lang="en-US" b="1" dirty="0" err="1"/>
              <a:t>Yancy</a:t>
            </a:r>
            <a:r>
              <a:rPr lang="en-US" b="1" dirty="0"/>
              <a:t> WS </a:t>
            </a:r>
            <a:r>
              <a:rPr lang="en-US" b="1" dirty="0" err="1"/>
              <a:t>Jr</a:t>
            </a:r>
            <a:r>
              <a:rPr lang="en-US" b="1" dirty="0"/>
              <a:t>, et al. </a:t>
            </a:r>
            <a:r>
              <a:rPr lang="en-US" b="1" dirty="0">
                <a:hlinkClick r:id="rId2"/>
              </a:rPr>
              <a:t>A low-carbohydrate, ketogenic diet versus a low-fat diet to treat obesity and hyperlipidemia. Annals of Internal Medicine, 2004.</a:t>
            </a:r>
            <a:endParaRPr lang="en-US" dirty="0">
              <a:hlinkClick r:id="rId2"/>
            </a:endParaRPr>
          </a:p>
          <a:p>
            <a:r>
              <a:rPr lang="en-US" b="1" dirty="0"/>
              <a:t>Details:</a:t>
            </a:r>
            <a:r>
              <a:rPr lang="en-US" dirty="0"/>
              <a:t> 120 overweight individuals with elevated blood lipids were randomized to a low-carb or a low-fat diet. The low-fat group was calorie restricted. Study went on for 24 weeks.</a:t>
            </a:r>
          </a:p>
          <a:p>
            <a:r>
              <a:rPr lang="en-US" b="1" dirty="0"/>
              <a:t>Weight Loss:</a:t>
            </a:r>
            <a:r>
              <a:rPr lang="en-US" dirty="0"/>
              <a:t> The low-carb group lost 9.4 kg (20.7 </a:t>
            </a:r>
            <a:r>
              <a:rPr lang="en-US" dirty="0" err="1"/>
              <a:t>lbs</a:t>
            </a:r>
            <a:r>
              <a:rPr lang="en-US" dirty="0"/>
              <a:t>) of their total body weight, compared to 4.8 kg (10.6 </a:t>
            </a:r>
            <a:r>
              <a:rPr lang="en-US" dirty="0" err="1"/>
              <a:t>lbs</a:t>
            </a:r>
            <a:r>
              <a:rPr lang="en-US" dirty="0"/>
              <a:t>) in the low-fat group</a:t>
            </a:r>
            <a:r>
              <a:rPr lang="en-US" dirty="0" smtClean="0"/>
              <a:t>.</a:t>
            </a:r>
          </a:p>
          <a:p>
            <a:r>
              <a:rPr lang="en-US" b="1" dirty="0"/>
              <a:t>Conclusion:</a:t>
            </a:r>
            <a:r>
              <a:rPr lang="en-US" dirty="0"/>
              <a:t> The low-carb group lost significantly more weight and had greater improvements in blood triglycerides and HDL cholesterol.</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970695" y="6222712"/>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833531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a:t>7. JS </a:t>
            </a:r>
            <a:r>
              <a:rPr lang="en-US" b="1" dirty="0" err="1"/>
              <a:t>Volek</a:t>
            </a:r>
            <a:r>
              <a:rPr lang="en-US" b="1" dirty="0"/>
              <a:t>, et al. </a:t>
            </a:r>
            <a:r>
              <a:rPr lang="en-US" b="1" dirty="0">
                <a:hlinkClick r:id="rId2"/>
              </a:rPr>
              <a:t>Comparison of energy-restricted very low-carbohydrate and low-fat diets on weight loss and body composition in overweight men and women. Nutrition &amp; Metabolism (London), 2004.</a:t>
            </a:r>
            <a:endParaRPr lang="en-US" dirty="0">
              <a:hlinkClick r:id="rId2"/>
            </a:endParaRPr>
          </a:p>
          <a:p>
            <a:r>
              <a:rPr lang="en-US" b="1" dirty="0"/>
              <a:t>Details:</a:t>
            </a:r>
            <a:r>
              <a:rPr lang="en-US" dirty="0"/>
              <a:t> A randomized, crossover trial with 28 overweight/obese individuals. Study went on for 30 days (for women) and 50 days (for men) on each diet, that is a very low-carb diet and a low-fat diet. Both diets were calorie restricted.</a:t>
            </a:r>
          </a:p>
          <a:p>
            <a:r>
              <a:rPr lang="en-US" b="1" dirty="0"/>
              <a:t>Weight Loss:</a:t>
            </a:r>
            <a:r>
              <a:rPr lang="en-US" dirty="0"/>
              <a:t> The low-carb group lost significantly more weight, especially the men. This was despite the fact that they ended up eating more calories than the low-fat group</a:t>
            </a:r>
            <a:r>
              <a:rPr lang="en-US" dirty="0" smtClean="0"/>
              <a:t>.</a:t>
            </a:r>
          </a:p>
          <a:p>
            <a:r>
              <a:rPr lang="en-US" b="1" dirty="0"/>
              <a:t>Conclusion:</a:t>
            </a:r>
            <a:r>
              <a:rPr lang="en-US" dirty="0"/>
              <a:t> The low-carb group lost more weight. The men on the low-carb diet lost three times as much abdominal fat as the men on the low-fat diet.</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27739" y="6515652"/>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124091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a:xfrm>
            <a:off x="2073275" y="1224723"/>
            <a:ext cx="8042276" cy="4343400"/>
          </a:xfrm>
        </p:spPr>
        <p:txBody>
          <a:bodyPr>
            <a:noAutofit/>
          </a:bodyPr>
          <a:lstStyle/>
          <a:p>
            <a:r>
              <a:rPr lang="en-US" sz="1200" b="1" dirty="0"/>
              <a:t>8. </a:t>
            </a:r>
            <a:r>
              <a:rPr lang="en-US" sz="1200" b="1" dirty="0" err="1"/>
              <a:t>Meckling</a:t>
            </a:r>
            <a:r>
              <a:rPr lang="en-US" sz="1200" b="1" dirty="0"/>
              <a:t> </a:t>
            </a:r>
            <a:r>
              <a:rPr lang="en-US" sz="1200" b="1" dirty="0"/>
              <a:t>KA, et al. </a:t>
            </a:r>
            <a:r>
              <a:rPr lang="en-US" sz="1200" b="1" dirty="0">
                <a:hlinkClick r:id="rId2"/>
              </a:rPr>
              <a:t>Comparison of a low-fat diet to a low-carbohydrate diet on weight loss, body composition, and risk factors for diabetes and cardiovascular disease in free-living, overweight men and women. The Journal of Clinical Endocrinology &amp; Metabolism, 2004.</a:t>
            </a:r>
            <a:endParaRPr lang="en-US" sz="1200" dirty="0">
              <a:hlinkClick r:id="rId2"/>
            </a:endParaRPr>
          </a:p>
          <a:p>
            <a:r>
              <a:rPr lang="en-US" sz="1200" b="1" dirty="0"/>
              <a:t>Details:</a:t>
            </a:r>
            <a:r>
              <a:rPr lang="en-US" sz="1200" dirty="0"/>
              <a:t> 40 overweight individuals were randomized to a low-carb and a low-fat diet for 10 weeks. The calories were matched between groups.</a:t>
            </a:r>
          </a:p>
          <a:p>
            <a:r>
              <a:rPr lang="en-US" sz="1200" b="1" dirty="0"/>
              <a:t>Weight Loss:</a:t>
            </a:r>
            <a:r>
              <a:rPr lang="en-US" sz="1200" dirty="0"/>
              <a:t> The low-carb group lost 7.0 kg (15.4 </a:t>
            </a:r>
            <a:r>
              <a:rPr lang="en-US" sz="1200" dirty="0" err="1"/>
              <a:t>lbs</a:t>
            </a:r>
            <a:r>
              <a:rPr lang="en-US" sz="1200" dirty="0"/>
              <a:t>) and the low-fat group lost 6.8 kg (14.9 </a:t>
            </a:r>
            <a:r>
              <a:rPr lang="en-US" sz="1200" dirty="0" err="1"/>
              <a:t>lbs</a:t>
            </a:r>
            <a:r>
              <a:rPr lang="en-US" sz="1200" dirty="0"/>
              <a:t>). The difference was not statistically significant.</a:t>
            </a:r>
          </a:p>
          <a:p>
            <a:r>
              <a:rPr lang="en-US" sz="1200" b="1" dirty="0"/>
              <a:t>Conclusion:</a:t>
            </a:r>
            <a:r>
              <a:rPr lang="en-US" sz="1200" dirty="0"/>
              <a:t> Both groups lost a similar amount of weight.</a:t>
            </a:r>
          </a:p>
          <a:p>
            <a:r>
              <a:rPr lang="en-US" sz="1200" dirty="0"/>
              <a:t>A few other notable differences in biomarkers:</a:t>
            </a:r>
          </a:p>
          <a:p>
            <a:r>
              <a:rPr lang="en-US" sz="1200" b="1" dirty="0"/>
              <a:t>Blood </a:t>
            </a:r>
            <a:r>
              <a:rPr lang="en-US" sz="1200" b="1" dirty="0"/>
              <a:t>pressure</a:t>
            </a:r>
            <a:r>
              <a:rPr lang="en-US" sz="1200" dirty="0"/>
              <a:t> decreased in both groups, both systolic and diastolic.</a:t>
            </a:r>
          </a:p>
          <a:p>
            <a:r>
              <a:rPr lang="en-US" sz="1200" b="1" dirty="0"/>
              <a:t>Total </a:t>
            </a:r>
            <a:r>
              <a:rPr lang="en-US" sz="1200" b="1" dirty="0"/>
              <a:t>and LDL cholesterol</a:t>
            </a:r>
            <a:r>
              <a:rPr lang="en-US" sz="1200" dirty="0"/>
              <a:t> decreased in the LF group only.</a:t>
            </a:r>
          </a:p>
          <a:p>
            <a:r>
              <a:rPr lang="en-US" sz="1200" b="1" dirty="0"/>
              <a:t>Triglycerides</a:t>
            </a:r>
            <a:r>
              <a:rPr lang="en-US" sz="1200" dirty="0"/>
              <a:t> </a:t>
            </a:r>
            <a:r>
              <a:rPr lang="en-US" sz="1200" dirty="0"/>
              <a:t>decreased in both groups.</a:t>
            </a:r>
          </a:p>
          <a:p>
            <a:r>
              <a:rPr lang="en-US" sz="1200" b="1" dirty="0"/>
              <a:t>HDL </a:t>
            </a:r>
            <a:r>
              <a:rPr lang="en-US" sz="1200" b="1" dirty="0"/>
              <a:t>cholesterol</a:t>
            </a:r>
            <a:r>
              <a:rPr lang="en-US" sz="1200" dirty="0"/>
              <a:t> went up in the LC group, but decreased in the LF group.</a:t>
            </a:r>
          </a:p>
          <a:p>
            <a:r>
              <a:rPr lang="en-US" sz="1200" b="1" dirty="0"/>
              <a:t>Blood </a:t>
            </a:r>
            <a:r>
              <a:rPr lang="en-US" sz="1200" b="1" dirty="0"/>
              <a:t>sugar</a:t>
            </a:r>
            <a:r>
              <a:rPr lang="en-US" sz="1200" dirty="0"/>
              <a:t> went down in both groups, but only the LC group had decreases in </a:t>
            </a:r>
            <a:r>
              <a:rPr lang="en-US" sz="1200" b="1" dirty="0"/>
              <a:t>insulin</a:t>
            </a:r>
            <a:r>
              <a:rPr lang="en-US" sz="1200" dirty="0"/>
              <a:t> levels, indicating improved insulin sensitivity.</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661478" y="6581001"/>
            <a:ext cx="1230850" cy="553998"/>
          </a:xfrm>
          <a:prstGeom prst="rect">
            <a:avLst/>
          </a:prstGeom>
          <a:noFill/>
        </p:spPr>
        <p:txBody>
          <a:bodyPr wrap="none" rtlCol="0">
            <a:spAutoFit/>
          </a:bodyPr>
          <a:lstStyle/>
          <a:p>
            <a:r>
              <a:rPr lang="en-US" sz="1200" dirty="0">
                <a:hlinkClick r:id="rId3" action="ppaction://hlinksldjump"/>
              </a:rPr>
              <a:t>Back to lchf slide</a:t>
            </a:r>
            <a:endParaRPr lang="en-US" sz="1200" dirty="0"/>
          </a:p>
          <a:p>
            <a:endParaRPr lang="en-US" dirty="0"/>
          </a:p>
        </p:txBody>
      </p:sp>
    </p:spTree>
    <p:extLst>
      <p:ext uri="{BB962C8B-B14F-4D97-AF65-F5344CB8AC3E}">
        <p14:creationId xmlns:p14="http://schemas.microsoft.com/office/powerpoint/2010/main" val="1184685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275" y="167815"/>
            <a:ext cx="8042276" cy="660445"/>
          </a:xfrm>
        </p:spPr>
        <p:txBody>
          <a:bodyPr>
            <a:normAutofit fontScale="90000"/>
          </a:bodyPr>
          <a:lstStyle/>
          <a:p>
            <a:r>
              <a:rPr lang="en-US" dirty="0" smtClean="0"/>
              <a:t>23 Studies cont.</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a:t>9. </a:t>
            </a:r>
            <a:r>
              <a:rPr lang="en-US" b="1" dirty="0" err="1"/>
              <a:t>Nickols</a:t>
            </a:r>
            <a:r>
              <a:rPr lang="en-US" b="1" dirty="0"/>
              <a:t>-Richardson SM, et al. </a:t>
            </a:r>
            <a:r>
              <a:rPr lang="en-US" b="1" dirty="0">
                <a:hlinkClick r:id="rId2"/>
              </a:rPr>
              <a:t>Perceived hunger is lower and weight loss is greater in overweight premenopausal women consuming a low-carbohydrate/high-protein vs high-carbohydrate/low-fat diet. Journal of the American Dietetic Association, 2005.</a:t>
            </a:r>
            <a:endParaRPr lang="en-US" dirty="0">
              <a:hlinkClick r:id="rId2"/>
            </a:endParaRPr>
          </a:p>
          <a:p>
            <a:r>
              <a:rPr lang="en-US" b="1" dirty="0"/>
              <a:t>Details:</a:t>
            </a:r>
            <a:r>
              <a:rPr lang="en-US" dirty="0"/>
              <a:t> 28 overweight premenopausal women consumed either a low-carb or a low-fat diet for 6 weeks. The low-fat group was calorie restricted.</a:t>
            </a:r>
          </a:p>
          <a:p>
            <a:r>
              <a:rPr lang="en-US" b="1" dirty="0"/>
              <a:t>Weight Loss:</a:t>
            </a:r>
            <a:r>
              <a:rPr lang="en-US" dirty="0"/>
              <a:t> The women in the low-carb group lost 6.4 kg (14.1 </a:t>
            </a:r>
            <a:r>
              <a:rPr lang="en-US" dirty="0" err="1"/>
              <a:t>lbs</a:t>
            </a:r>
            <a:r>
              <a:rPr lang="en-US" dirty="0"/>
              <a:t>) compared to the low-fat group, which lost 4.2 kg (9.3 </a:t>
            </a:r>
            <a:r>
              <a:rPr lang="en-US" dirty="0" err="1"/>
              <a:t>lbs</a:t>
            </a:r>
            <a:r>
              <a:rPr lang="en-US" dirty="0"/>
              <a:t>). The results were statistically significant.</a:t>
            </a:r>
          </a:p>
          <a:p>
            <a:r>
              <a:rPr lang="en-US" b="1" dirty="0"/>
              <a:t>Conclusion:</a:t>
            </a:r>
            <a:r>
              <a:rPr lang="en-US" dirty="0"/>
              <a:t> The low-carb diet caused significantly more weight loss and reduced hunger compared to the low-fat diet.</a:t>
            </a:r>
          </a:p>
        </p:txBody>
      </p:sp>
      <p:sp>
        <p:nvSpPr>
          <p:cNvPr id="4" name="TextBox 3"/>
          <p:cNvSpPr txBox="1"/>
          <p:nvPr/>
        </p:nvSpPr>
        <p:spPr>
          <a:xfrm>
            <a:off x="4721535" y="828260"/>
            <a:ext cx="2119298" cy="276999"/>
          </a:xfrm>
          <a:prstGeom prst="rect">
            <a:avLst/>
          </a:prstGeom>
          <a:noFill/>
        </p:spPr>
        <p:txBody>
          <a:bodyPr wrap="none" rtlCol="0">
            <a:spAutoFit/>
          </a:bodyPr>
          <a:lstStyle/>
          <a:p>
            <a:r>
              <a:rPr lang="en-US" sz="1200" dirty="0"/>
              <a:t>Source: </a:t>
            </a:r>
            <a:r>
              <a:rPr lang="en-US" sz="1200" dirty="0" err="1"/>
              <a:t>authoritynutrition.com</a:t>
            </a:r>
            <a:endParaRPr lang="en-US" sz="1200" dirty="0"/>
          </a:p>
        </p:txBody>
      </p:sp>
      <p:sp>
        <p:nvSpPr>
          <p:cNvPr id="5" name="TextBox 4"/>
          <p:cNvSpPr txBox="1"/>
          <p:nvPr/>
        </p:nvSpPr>
        <p:spPr>
          <a:xfrm>
            <a:off x="2782957" y="6493566"/>
            <a:ext cx="1230850" cy="276999"/>
          </a:xfrm>
          <a:prstGeom prst="rect">
            <a:avLst/>
          </a:prstGeom>
          <a:noFill/>
        </p:spPr>
        <p:txBody>
          <a:bodyPr wrap="none" rtlCol="0">
            <a:spAutoFit/>
          </a:bodyPr>
          <a:lstStyle/>
          <a:p>
            <a:r>
              <a:rPr lang="en-US" sz="1200" dirty="0">
                <a:hlinkClick r:id="rId3" action="ppaction://hlinksldjump"/>
              </a:rPr>
              <a:t>Back to lchf slide</a:t>
            </a:r>
            <a:endParaRPr lang="en-US" sz="1200" dirty="0"/>
          </a:p>
        </p:txBody>
      </p:sp>
    </p:spTree>
    <p:extLst>
      <p:ext uri="{BB962C8B-B14F-4D97-AF65-F5344CB8AC3E}">
        <p14:creationId xmlns:p14="http://schemas.microsoft.com/office/powerpoint/2010/main" val="1681786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3785</Words>
  <Application>Microsoft Macintosh PowerPoint</Application>
  <PresentationFormat>Bredbild</PresentationFormat>
  <Paragraphs>191</Paragraphs>
  <Slides>24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24</vt:i4>
      </vt:variant>
    </vt:vector>
  </HeadingPairs>
  <TitlesOfParts>
    <vt:vector size="28" baseType="lpstr">
      <vt:lpstr>Arial</vt:lpstr>
      <vt:lpstr>Calibri</vt:lpstr>
      <vt:lpstr>Calibri Light</vt:lpstr>
      <vt:lpstr>Office-tema</vt:lpstr>
      <vt:lpstr>23 Studies</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23 Studies cont.</vt:lpstr>
      <vt:lpstr>Weight loss</vt:lpstr>
      <vt:lpstr>Sum up of studies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 Studies</dc:title>
  <dc:creator>Office365</dc:creator>
  <cp:lastModifiedBy>Office365</cp:lastModifiedBy>
  <cp:revision>1</cp:revision>
  <dcterms:created xsi:type="dcterms:W3CDTF">2017-08-21T14:04:29Z</dcterms:created>
  <dcterms:modified xsi:type="dcterms:W3CDTF">2017-08-21T14:05:57Z</dcterms:modified>
</cp:coreProperties>
</file>